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8" r:id="rId3"/>
    <p:sldId id="265" r:id="rId4"/>
    <p:sldId id="276" r:id="rId5"/>
    <p:sldId id="280" r:id="rId6"/>
    <p:sldId id="277" r:id="rId7"/>
    <p:sldId id="281" r:id="rId8"/>
    <p:sldId id="278" r:id="rId9"/>
    <p:sldId id="282" r:id="rId10"/>
    <p:sldId id="279" r:id="rId11"/>
    <p:sldId id="283" r:id="rId12"/>
    <p:sldId id="263"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17974"/>
    <a:srgbClr val="EE90B5"/>
    <a:srgbClr val="B85F79"/>
    <a:srgbClr val="1097D2"/>
    <a:srgbClr val="765C9B"/>
    <a:srgbClr val="EA80AF"/>
    <a:srgbClr val="BE908C"/>
    <a:srgbClr val="CDA6A3"/>
    <a:srgbClr val="C29490"/>
    <a:srgbClr val="BC8A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48" autoAdjust="0"/>
    <p:restoredTop sz="72940"/>
  </p:normalViewPr>
  <p:slideViewPr>
    <p:cSldViewPr snapToGrid="0" showGuides="1">
      <p:cViewPr>
        <p:scale>
          <a:sx n="82" d="100"/>
          <a:sy n="82" d="100"/>
        </p:scale>
        <p:origin x="-48" y="-688"/>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hika Malai Magal" userId="355ac049ba2fc64d" providerId="LiveId" clId="{1F3609C3-AF2E-4C3F-97A3-CE313085DC22}"/>
    <pc:docChg chg="modSld">
      <pc:chgData name="Joshika Malai Magal" userId="355ac049ba2fc64d" providerId="LiveId" clId="{1F3609C3-AF2E-4C3F-97A3-CE313085DC22}" dt="2024-11-07T10:45:49.032" v="56" actId="20577"/>
      <pc:docMkLst>
        <pc:docMk/>
      </pc:docMkLst>
      <pc:sldChg chg="modSp mod">
        <pc:chgData name="Joshika Malai Magal" userId="355ac049ba2fc64d" providerId="LiveId" clId="{1F3609C3-AF2E-4C3F-97A3-CE313085DC22}" dt="2024-11-07T10:45:49.032" v="56" actId="20577"/>
        <pc:sldMkLst>
          <pc:docMk/>
          <pc:sldMk cId="0" sldId="265"/>
        </pc:sldMkLst>
        <pc:spChg chg="mod">
          <ac:chgData name="Joshika Malai Magal" userId="355ac049ba2fc64d" providerId="LiveId" clId="{1F3609C3-AF2E-4C3F-97A3-CE313085DC22}" dt="2024-11-07T10:45:49.032" v="56" actId="20577"/>
          <ac:spMkLst>
            <pc:docMk/>
            <pc:sldMk cId="0" sldId="265"/>
            <ac:spMk id="43" creationId="{00000000-0000-0000-0000-000000000000}"/>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B3FF11-E332-5746-9BB8-106FCF82611B}" type="datetimeFigureOut">
              <a:rPr kumimoji="1" lang="zh-CN" altLang="en-US" smtClean="0"/>
              <a:t>2024/11/7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6CB295-19EE-5942-8B53-43FD78BE1C8D}" type="slidenum">
              <a:rPr kumimoji="1" lang="zh-CN" altLang="en-US" smtClean="0"/>
              <a:t>‹#›</a:t>
            </a:fld>
            <a:endParaRPr kumimoji="1" lang="zh-CN" altLang="en-US"/>
          </a:p>
        </p:txBody>
      </p:sp>
    </p:spTree>
    <p:extLst>
      <p:ext uri="{BB962C8B-B14F-4D97-AF65-F5344CB8AC3E}">
        <p14:creationId xmlns:p14="http://schemas.microsoft.com/office/powerpoint/2010/main" val="2541916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56CB295-19EE-5942-8B53-43FD78BE1C8D}" type="slidenum">
              <a:rPr kumimoji="1" lang="zh-CN" altLang="en-US" smtClean="0"/>
              <a:t>2</a:t>
            </a:fld>
            <a:endParaRPr kumimoji="1" lang="zh-CN" altLang="en-US"/>
          </a:p>
        </p:txBody>
      </p:sp>
    </p:spTree>
    <p:extLst>
      <p:ext uri="{BB962C8B-B14F-4D97-AF65-F5344CB8AC3E}">
        <p14:creationId xmlns:p14="http://schemas.microsoft.com/office/powerpoint/2010/main" val="4026919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467722-7FC7-D211-9642-A98B94152BF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AD84D58-2ED1-BC19-83ED-9F4EDC9D20C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034ECFC-A601-71B2-946C-9662518205F7}"/>
              </a:ext>
            </a:extLst>
          </p:cNvPr>
          <p:cNvSpPr>
            <a:spLocks noGrp="1"/>
          </p:cNvSpPr>
          <p:nvPr>
            <p:ph type="body" idx="1"/>
          </p:nvPr>
        </p:nvSpPr>
        <p:spPr/>
        <p:txBody>
          <a:bodyPr/>
          <a:lstStyle/>
          <a:p>
            <a:r>
              <a:rPr kumimoji="1" lang="en-US" altLang="zh-CN" dirty="0"/>
              <a:t>Finally, Regarding Team Allocation:</a:t>
            </a:r>
          </a:p>
          <a:p>
            <a:endParaRPr kumimoji="1" lang="en-US" altLang="zh-CN" dirty="0"/>
          </a:p>
          <a:p>
            <a:r>
              <a:rPr kumimoji="1" lang="en-US" altLang="zh-CN" dirty="0"/>
              <a:t>We used the Belbin personality traits test to understand the strengths and weaknesses of our team members, allowing for a rational task allocation. The specific roles were assigned as follows:</a:t>
            </a:r>
          </a:p>
          <a:p>
            <a:endParaRPr kumimoji="1" lang="en-US" altLang="zh-CN" dirty="0"/>
          </a:p>
          <a:p>
            <a:r>
              <a:rPr kumimoji="1" lang="en-US" altLang="zh-CN" dirty="0" err="1"/>
              <a:t>Joshika</a:t>
            </a:r>
            <a:r>
              <a:rPr kumimoji="1" lang="en-US" altLang="zh-CN" dirty="0"/>
              <a:t>: Primarily responsible for time estimation and cost control.</a:t>
            </a:r>
          </a:p>
          <a:p>
            <a:r>
              <a:rPr kumimoji="1" lang="en-US" altLang="zh-CN" dirty="0"/>
              <a:t>Shang: Focused on research and analysis for supplier selection.</a:t>
            </a:r>
          </a:p>
          <a:p>
            <a:r>
              <a:rPr kumimoji="1" lang="en-US" altLang="zh-CN" dirty="0"/>
              <a:t>Zhong: Mainly responsible for updating and adjusting the Gantt chart throughout the process.</a:t>
            </a:r>
          </a:p>
          <a:p>
            <a:r>
              <a:rPr kumimoji="1" lang="en-US" altLang="zh-CN" dirty="0"/>
              <a:t>Ran: Oversaw project monitoring, progress, and time management.</a:t>
            </a:r>
          </a:p>
          <a:p>
            <a:r>
              <a:rPr kumimoji="1" lang="en-US" altLang="zh-CN" dirty="0"/>
              <a:t>Additionally, our team lacked a "Monitor Evaluator," so decisions were made collectively through group discussions.</a:t>
            </a:r>
          </a:p>
          <a:p>
            <a:endParaRPr kumimoji="1" lang="en-US" altLang="zh-CN" dirty="0"/>
          </a:p>
          <a:p>
            <a:r>
              <a:rPr kumimoji="1" lang="zh-CN" altLang="en-US" dirty="0"/>
              <a:t>最后，关于团队分配： 我们使用</a:t>
            </a:r>
            <a:r>
              <a:rPr kumimoji="1" lang="en-US" altLang="zh-CN" dirty="0"/>
              <a:t>Belbin</a:t>
            </a:r>
            <a:r>
              <a:rPr kumimoji="1" lang="zh-CN" altLang="en-US" dirty="0"/>
              <a:t>性格特征测试来了解团队成员的优势与劣势，从而进行合理的任务分配。具体分配如下：</a:t>
            </a:r>
          </a:p>
          <a:p>
            <a:r>
              <a:rPr kumimoji="1" lang="en-US" altLang="zh-CN" dirty="0" err="1"/>
              <a:t>Joshika</a:t>
            </a:r>
            <a:r>
              <a:rPr kumimoji="1" lang="zh-CN" altLang="en-US" dirty="0"/>
              <a:t>：主要负责计算时间和把控成本。</a:t>
            </a:r>
          </a:p>
          <a:p>
            <a:r>
              <a:rPr kumimoji="1" lang="en-US" altLang="zh-CN" dirty="0"/>
              <a:t>Shang:    </a:t>
            </a:r>
            <a:r>
              <a:rPr kumimoji="1" lang="zh-CN" altLang="en-US" dirty="0"/>
              <a:t>主要负责不同资料寻找和分析供应商的选择 。</a:t>
            </a:r>
          </a:p>
          <a:p>
            <a:r>
              <a:rPr kumimoji="1" lang="en-US" altLang="zh-CN" dirty="0"/>
              <a:t>Chong</a:t>
            </a:r>
            <a:r>
              <a:rPr kumimoji="1" lang="zh-CN" altLang="en-US" dirty="0"/>
              <a:t>： 主要负责调整进程中的甘特 图。</a:t>
            </a:r>
          </a:p>
          <a:p>
            <a:r>
              <a:rPr kumimoji="1" lang="en-US" altLang="zh-CN" dirty="0"/>
              <a:t>Ran</a:t>
            </a:r>
            <a:r>
              <a:rPr kumimoji="1" lang="zh-CN" altLang="en-US" dirty="0"/>
              <a:t>：     主要负责整体监控、推进项目，把控时间。</a:t>
            </a:r>
          </a:p>
          <a:p>
            <a:r>
              <a:rPr kumimoji="1" lang="zh-CN" altLang="en-US" dirty="0"/>
              <a:t>除此之外，我们团队缺乏</a:t>
            </a:r>
            <a:r>
              <a:rPr kumimoji="1" lang="en-US" altLang="zh-CN" dirty="0"/>
              <a:t>monitor evaluator</a:t>
            </a:r>
            <a:r>
              <a:rPr kumimoji="1" lang="zh-CN" altLang="en-US" dirty="0"/>
              <a:t>，因此我们的决策都是通过集体讨论形成的。</a:t>
            </a:r>
            <a:endParaRPr kumimoji="1" lang="en-US" altLang="zh-CN" dirty="0"/>
          </a:p>
        </p:txBody>
      </p:sp>
      <p:sp>
        <p:nvSpPr>
          <p:cNvPr id="4" name="灯片编号占位符 3">
            <a:extLst>
              <a:ext uri="{FF2B5EF4-FFF2-40B4-BE49-F238E27FC236}">
                <a16:creationId xmlns:a16="http://schemas.microsoft.com/office/drawing/2014/main" id="{E421D047-F083-87AE-E5FC-524D097B82D0}"/>
              </a:ext>
            </a:extLst>
          </p:cNvPr>
          <p:cNvSpPr>
            <a:spLocks noGrp="1"/>
          </p:cNvSpPr>
          <p:nvPr>
            <p:ph type="sldNum" sz="quarter" idx="5"/>
          </p:nvPr>
        </p:nvSpPr>
        <p:spPr/>
        <p:txBody>
          <a:bodyPr/>
          <a:lstStyle/>
          <a:p>
            <a:fld id="{656CB295-19EE-5942-8B53-43FD78BE1C8D}" type="slidenum">
              <a:rPr kumimoji="1" lang="zh-CN" altLang="en-US" smtClean="0"/>
              <a:t>11</a:t>
            </a:fld>
            <a:endParaRPr kumimoji="1" lang="zh-CN" altLang="en-US"/>
          </a:p>
        </p:txBody>
      </p:sp>
    </p:spTree>
    <p:extLst>
      <p:ext uri="{BB962C8B-B14F-4D97-AF65-F5344CB8AC3E}">
        <p14:creationId xmlns:p14="http://schemas.microsoft.com/office/powerpoint/2010/main" val="225884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a:t>Firstly, regarding time management: We always place time as our top priority. Although we initially believed that cost and quality were equally important, due to budget overruns, we prioritized cost over quality in actual operations.</a:t>
            </a:r>
          </a:p>
          <a:p>
            <a:endParaRPr kumimoji="1" lang="en" altLang="zh-CN" dirty="0"/>
          </a:p>
          <a:p>
            <a:r>
              <a:rPr kumimoji="1" lang="en" altLang="zh-CN" dirty="0"/>
              <a:t>Changes during the process: There was a period when we estimated that we had sufficient time, so we focused more on controlling costs. However, due to the emergence of uncontrollable risks during the project, such as the extension of the D109 project timeline from 55 days to 100 days, we gradually realized that we must prioritize time.</a:t>
            </a:r>
          </a:p>
          <a:p>
            <a:endParaRPr kumimoji="1" lang="en" altLang="zh-CN" dirty="0"/>
          </a:p>
          <a:p>
            <a:r>
              <a:rPr kumimoji="1" lang="zh-CN" altLang="en-US" dirty="0"/>
              <a:t>首先，关于时间管理： 我们始终将时间放在第一位，虽然一开始我们认为成本与质量同样重要，但由于预算超支，实际操作中我们将成本优先于质量。</a:t>
            </a:r>
          </a:p>
          <a:p>
            <a:r>
              <a:rPr kumimoji="1" lang="zh-CN" altLang="en-US" dirty="0"/>
              <a:t>过程中的改变：中间有一段过程，因为我们计算到我们时间足够充足，所以更多地精力放在控制成本上，但是由于项目过程中不可控的风险出现，比如</a:t>
            </a:r>
            <a:r>
              <a:rPr kumimoji="1" lang="en-US" altLang="zh-CN" dirty="0"/>
              <a:t>: </a:t>
            </a:r>
            <a:r>
              <a:rPr kumimoji="1" lang="zh-CN" altLang="en-US" dirty="0"/>
              <a:t>例如</a:t>
            </a:r>
            <a:r>
              <a:rPr kumimoji="1" lang="en" altLang="zh-CN" dirty="0"/>
              <a:t>D109</a:t>
            </a:r>
            <a:r>
              <a:rPr kumimoji="1" lang="zh-CN" altLang="en-US" dirty="0"/>
              <a:t>项目的时间延长，从</a:t>
            </a:r>
            <a:r>
              <a:rPr kumimoji="1" lang="en-US" altLang="zh-CN" dirty="0"/>
              <a:t>55</a:t>
            </a:r>
            <a:r>
              <a:rPr kumimoji="1" lang="zh-CN" altLang="en-US" dirty="0"/>
              <a:t>天增加到</a:t>
            </a:r>
            <a:r>
              <a:rPr kumimoji="1" lang="en-US" altLang="zh-CN" dirty="0"/>
              <a:t>100</a:t>
            </a:r>
            <a:r>
              <a:rPr kumimoji="1" lang="zh-CN" altLang="en-US" dirty="0"/>
              <a:t>天，我们逐渐认识到必须优先考虑时间。</a:t>
            </a:r>
          </a:p>
          <a:p>
            <a:endParaRPr kumimoji="1" lang="zh-CN" altLang="en-US" dirty="0"/>
          </a:p>
        </p:txBody>
      </p:sp>
      <p:sp>
        <p:nvSpPr>
          <p:cNvPr id="4" name="灯片编号占位符 3"/>
          <p:cNvSpPr>
            <a:spLocks noGrp="1"/>
          </p:cNvSpPr>
          <p:nvPr>
            <p:ph type="sldNum" sz="quarter" idx="5"/>
          </p:nvPr>
        </p:nvSpPr>
        <p:spPr/>
        <p:txBody>
          <a:bodyPr/>
          <a:lstStyle/>
          <a:p>
            <a:fld id="{656CB295-19EE-5942-8B53-43FD78BE1C8D}" type="slidenum">
              <a:rPr kumimoji="1" lang="zh-CN" altLang="en-US" smtClean="0"/>
              <a:t>3</a:t>
            </a:fld>
            <a:endParaRPr kumimoji="1" lang="zh-CN" altLang="en-US"/>
          </a:p>
        </p:txBody>
      </p:sp>
    </p:spTree>
    <p:extLst>
      <p:ext uri="{BB962C8B-B14F-4D97-AF65-F5344CB8AC3E}">
        <p14:creationId xmlns:p14="http://schemas.microsoft.com/office/powerpoint/2010/main" val="1754799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C31ACF-8F76-B973-CF74-8D0EF3DB285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1AE5650-0772-A0B6-8DC3-6D09BFE36A3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EE2ED31-726D-A26B-0468-FF0ED2F3E2E5}"/>
              </a:ext>
            </a:extLst>
          </p:cNvPr>
          <p:cNvSpPr>
            <a:spLocks noGrp="1"/>
          </p:cNvSpPr>
          <p:nvPr>
            <p:ph type="body" idx="1"/>
          </p:nvPr>
        </p:nvSpPr>
        <p:spPr/>
        <p:txBody>
          <a:bodyPr/>
          <a:lstStyle/>
          <a:p>
            <a:endParaRPr kumimoji="1" lang="zh-CN" altLang="en-US" dirty="0"/>
          </a:p>
        </p:txBody>
      </p:sp>
      <p:sp>
        <p:nvSpPr>
          <p:cNvPr id="4" name="灯片编号占位符 3">
            <a:extLst>
              <a:ext uri="{FF2B5EF4-FFF2-40B4-BE49-F238E27FC236}">
                <a16:creationId xmlns:a16="http://schemas.microsoft.com/office/drawing/2014/main" id="{B30D1C85-576F-045C-0B29-85532ABC49E5}"/>
              </a:ext>
            </a:extLst>
          </p:cNvPr>
          <p:cNvSpPr>
            <a:spLocks noGrp="1"/>
          </p:cNvSpPr>
          <p:nvPr>
            <p:ph type="sldNum" sz="quarter" idx="5"/>
          </p:nvPr>
        </p:nvSpPr>
        <p:spPr/>
        <p:txBody>
          <a:bodyPr/>
          <a:lstStyle/>
          <a:p>
            <a:fld id="{656CB295-19EE-5942-8B53-43FD78BE1C8D}" type="slidenum">
              <a:rPr kumimoji="1" lang="zh-CN" altLang="en-US" smtClean="0"/>
              <a:t>4</a:t>
            </a:fld>
            <a:endParaRPr kumimoji="1" lang="zh-CN" altLang="en-US"/>
          </a:p>
        </p:txBody>
      </p:sp>
    </p:spTree>
    <p:extLst>
      <p:ext uri="{BB962C8B-B14F-4D97-AF65-F5344CB8AC3E}">
        <p14:creationId xmlns:p14="http://schemas.microsoft.com/office/powerpoint/2010/main" val="24655208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164428-785B-7661-A7EB-8B555B757A7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07178D3-4767-5B46-007D-E7566F03CBB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768882B-3CE0-6D1F-4185-42E94769B816}"/>
              </a:ext>
            </a:extLst>
          </p:cNvPr>
          <p:cNvSpPr>
            <a:spLocks noGrp="1"/>
          </p:cNvSpPr>
          <p:nvPr>
            <p:ph type="body" idx="1"/>
          </p:nvPr>
        </p:nvSpPr>
        <p:spPr/>
        <p:txBody>
          <a:bodyPr/>
          <a:lstStyle/>
          <a:p>
            <a:r>
              <a:rPr kumimoji="1" lang="en" altLang="zh-CN" dirty="0"/>
              <a:t>Secondly, regarding the risks we encountered and our responses:</a:t>
            </a:r>
          </a:p>
          <a:p>
            <a:endParaRPr kumimoji="1" lang="en" altLang="zh-CN" dirty="0"/>
          </a:p>
          <a:p>
            <a:r>
              <a:rPr kumimoji="1" lang="en" altLang="zh-CN" dirty="0"/>
              <a:t>In the A729 project, we faced risks that prevented us from completing the project on time, leading to the decision to switch to a higher-quality but more expensive supplier.</a:t>
            </a:r>
          </a:p>
          <a:p>
            <a:r>
              <a:rPr kumimoji="1" lang="en" altLang="zh-CN" dirty="0"/>
              <a:t>Risks we overlooked during the process:</a:t>
            </a:r>
          </a:p>
          <a:p>
            <a:endParaRPr kumimoji="1" lang="en" altLang="zh-CN" dirty="0"/>
          </a:p>
          <a:p>
            <a:r>
              <a:rPr kumimoji="1" lang="en" altLang="zh-CN" dirty="0"/>
              <a:t>We failed to foresee the delays caused by the extended work of the designer.</a:t>
            </a:r>
          </a:p>
          <a:p>
            <a:r>
              <a:rPr kumimoji="1" lang="en" altLang="zh-CN" dirty="0"/>
              <a:t>The P214 supplier was unable to fulfill the order, forcing us to switch to a higher-cost supplier, which increased overall costs and reduced profits. This was beyond our control and posed a significant risk that led to project delays.</a:t>
            </a:r>
          </a:p>
          <a:p>
            <a:endParaRPr kumimoji="1" lang="en" altLang="zh-CN" dirty="0"/>
          </a:p>
          <a:p>
            <a:r>
              <a:rPr kumimoji="1" lang="en" altLang="zh-CN" dirty="0"/>
              <a:t>  </a:t>
            </a:r>
          </a:p>
          <a:p>
            <a:r>
              <a:rPr kumimoji="1" lang="zh-CN" altLang="en-US" dirty="0"/>
              <a:t>其次，关于我们遇见的风险和应对方法</a:t>
            </a:r>
          </a:p>
          <a:p>
            <a:r>
              <a:rPr kumimoji="1" lang="zh-CN" altLang="en-US" dirty="0"/>
              <a:t>一、 我们在</a:t>
            </a:r>
            <a:r>
              <a:rPr kumimoji="1" lang="en" altLang="zh-CN" dirty="0"/>
              <a:t>A729</a:t>
            </a:r>
            <a:r>
              <a:rPr kumimoji="1" lang="zh-CN" altLang="en-US" dirty="0"/>
              <a:t>项目中遇到风险，导致无法按时完成，最终决定更换为质量更高但成本更高的供应商。</a:t>
            </a:r>
            <a:endParaRPr kumimoji="1" lang="en-US" altLang="zh-CN" dirty="0"/>
          </a:p>
          <a:p>
            <a:endParaRPr kumimoji="1" lang="zh-CN" altLang="en-US" dirty="0"/>
          </a:p>
          <a:p>
            <a:r>
              <a:rPr kumimoji="1" lang="zh-CN" altLang="en-US" dirty="0"/>
              <a:t>过程中我们忽略的</a:t>
            </a:r>
            <a:r>
              <a:rPr kumimoji="1" lang="en" altLang="zh-CN" dirty="0"/>
              <a:t>risk</a:t>
            </a:r>
            <a:r>
              <a:rPr kumimoji="1" lang="zh-CN" altLang="en" dirty="0"/>
              <a:t>：</a:t>
            </a:r>
          </a:p>
          <a:p>
            <a:r>
              <a:rPr kumimoji="1" lang="zh-CN" altLang="en-US" dirty="0"/>
              <a:t>一、在此过程中，我们未能预见</a:t>
            </a:r>
            <a:r>
              <a:rPr kumimoji="1" lang="en" altLang="zh-CN" dirty="0"/>
              <a:t>designer work</a:t>
            </a:r>
            <a:r>
              <a:rPr kumimoji="1" lang="zh-CN" altLang="en-US" dirty="0"/>
              <a:t>的延长导致的延期。</a:t>
            </a:r>
          </a:p>
          <a:p>
            <a:r>
              <a:rPr kumimoji="1" lang="zh-CN" altLang="en-US" dirty="0"/>
              <a:t>二、</a:t>
            </a:r>
            <a:r>
              <a:rPr kumimoji="1" lang="en" altLang="zh-CN" dirty="0"/>
              <a:t>P214</a:t>
            </a:r>
            <a:r>
              <a:rPr kumimoji="1" lang="zh-CN" altLang="en-US" dirty="0"/>
              <a:t>供应商无法满足上述订单</a:t>
            </a:r>
            <a:r>
              <a:rPr kumimoji="1" lang="en-US" altLang="zh-CN" dirty="0"/>
              <a:t>,</a:t>
            </a:r>
            <a:r>
              <a:rPr kumimoji="1" lang="zh-CN" altLang="en-US" dirty="0"/>
              <a:t>导致我们必须换更高成本的供应商，从而增加整体成本并减少利润，但这是无法控制的，这就是很大的</a:t>
            </a:r>
            <a:r>
              <a:rPr kumimoji="1" lang="en" altLang="zh-CN" dirty="0"/>
              <a:t>risk</a:t>
            </a:r>
            <a:r>
              <a:rPr kumimoji="1" lang="zh-CN" altLang="en" dirty="0"/>
              <a:t>，</a:t>
            </a:r>
            <a:r>
              <a:rPr kumimoji="1" lang="zh-CN" altLang="en-US" dirty="0"/>
              <a:t>导致我们项目延期 。</a:t>
            </a:r>
          </a:p>
        </p:txBody>
      </p:sp>
      <p:sp>
        <p:nvSpPr>
          <p:cNvPr id="4" name="灯片编号占位符 3">
            <a:extLst>
              <a:ext uri="{FF2B5EF4-FFF2-40B4-BE49-F238E27FC236}">
                <a16:creationId xmlns:a16="http://schemas.microsoft.com/office/drawing/2014/main" id="{B1E9BD61-8841-BA0F-48FE-558F9BDAE027}"/>
              </a:ext>
            </a:extLst>
          </p:cNvPr>
          <p:cNvSpPr>
            <a:spLocks noGrp="1"/>
          </p:cNvSpPr>
          <p:nvPr>
            <p:ph type="sldNum" sz="quarter" idx="5"/>
          </p:nvPr>
        </p:nvSpPr>
        <p:spPr/>
        <p:txBody>
          <a:bodyPr/>
          <a:lstStyle/>
          <a:p>
            <a:fld id="{656CB295-19EE-5942-8B53-43FD78BE1C8D}" type="slidenum">
              <a:rPr kumimoji="1" lang="zh-CN" altLang="en-US" smtClean="0"/>
              <a:t>5</a:t>
            </a:fld>
            <a:endParaRPr kumimoji="1" lang="zh-CN" altLang="en-US"/>
          </a:p>
        </p:txBody>
      </p:sp>
    </p:spTree>
    <p:extLst>
      <p:ext uri="{BB962C8B-B14F-4D97-AF65-F5344CB8AC3E}">
        <p14:creationId xmlns:p14="http://schemas.microsoft.com/office/powerpoint/2010/main" val="2903989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9F9C54-A99D-57A1-4ADC-F66782C7AC1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D484057-3FDC-3F5A-AB55-692DEB1EDC9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D2C010-433D-A865-5DA4-ADB1E38DC4A4}"/>
              </a:ext>
            </a:extLst>
          </p:cNvPr>
          <p:cNvSpPr>
            <a:spLocks noGrp="1"/>
          </p:cNvSpPr>
          <p:nvPr>
            <p:ph type="body" idx="1"/>
          </p:nvPr>
        </p:nvSpPr>
        <p:spPr/>
        <p:txBody>
          <a:bodyPr/>
          <a:lstStyle/>
          <a:p>
            <a:endParaRPr kumimoji="1" lang="zh-CN" altLang="en-US" dirty="0"/>
          </a:p>
        </p:txBody>
      </p:sp>
      <p:sp>
        <p:nvSpPr>
          <p:cNvPr id="4" name="灯片编号占位符 3">
            <a:extLst>
              <a:ext uri="{FF2B5EF4-FFF2-40B4-BE49-F238E27FC236}">
                <a16:creationId xmlns:a16="http://schemas.microsoft.com/office/drawing/2014/main" id="{F241F075-29C4-CF60-597F-73F8472F71E8}"/>
              </a:ext>
            </a:extLst>
          </p:cNvPr>
          <p:cNvSpPr>
            <a:spLocks noGrp="1"/>
          </p:cNvSpPr>
          <p:nvPr>
            <p:ph type="sldNum" sz="quarter" idx="5"/>
          </p:nvPr>
        </p:nvSpPr>
        <p:spPr/>
        <p:txBody>
          <a:bodyPr/>
          <a:lstStyle/>
          <a:p>
            <a:fld id="{656CB295-19EE-5942-8B53-43FD78BE1C8D}" type="slidenum">
              <a:rPr kumimoji="1" lang="zh-CN" altLang="en-US" smtClean="0"/>
              <a:t>6</a:t>
            </a:fld>
            <a:endParaRPr kumimoji="1" lang="zh-CN" altLang="en-US"/>
          </a:p>
        </p:txBody>
      </p:sp>
    </p:spTree>
    <p:extLst>
      <p:ext uri="{BB962C8B-B14F-4D97-AF65-F5344CB8AC3E}">
        <p14:creationId xmlns:p14="http://schemas.microsoft.com/office/powerpoint/2010/main" val="42231685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6FA8D7-4756-3DE1-937F-9E88286345E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A1D26E-9510-B5E3-E385-693B38D4FBC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BAFE721-947E-D4D0-6B8B-6EDFE66F036C}"/>
              </a:ext>
            </a:extLst>
          </p:cNvPr>
          <p:cNvSpPr>
            <a:spLocks noGrp="1"/>
          </p:cNvSpPr>
          <p:nvPr>
            <p:ph type="body" idx="1"/>
          </p:nvPr>
        </p:nvSpPr>
        <p:spPr/>
        <p:txBody>
          <a:bodyPr/>
          <a:lstStyle/>
          <a:p>
            <a:r>
              <a:rPr kumimoji="1" lang="en" altLang="zh-CN" dirty="0"/>
              <a:t>Regarding the strategy for selecting suppliers and contractors: When choosing suppliers on the critical path, we prioritize time. For non-critical paths, we focus more on cost and quality.</a:t>
            </a:r>
          </a:p>
          <a:p>
            <a:endParaRPr kumimoji="1" lang="en" altLang="zh-CN" dirty="0"/>
          </a:p>
          <a:p>
            <a:r>
              <a:rPr kumimoji="1" lang="zh-CN" altLang="en-US" dirty="0"/>
              <a:t>关于供应商和承包商选择的策略： 在选择关键路径上的供应商时，我们优先考虑时间。而在非关键路径上，我们则更多关注成本和质量。</a:t>
            </a:r>
          </a:p>
        </p:txBody>
      </p:sp>
      <p:sp>
        <p:nvSpPr>
          <p:cNvPr id="4" name="灯片编号占位符 3">
            <a:extLst>
              <a:ext uri="{FF2B5EF4-FFF2-40B4-BE49-F238E27FC236}">
                <a16:creationId xmlns:a16="http://schemas.microsoft.com/office/drawing/2014/main" id="{9670D47D-C326-AA0B-8BFF-9CA08FEDF3F2}"/>
              </a:ext>
            </a:extLst>
          </p:cNvPr>
          <p:cNvSpPr>
            <a:spLocks noGrp="1"/>
          </p:cNvSpPr>
          <p:nvPr>
            <p:ph type="sldNum" sz="quarter" idx="5"/>
          </p:nvPr>
        </p:nvSpPr>
        <p:spPr/>
        <p:txBody>
          <a:bodyPr/>
          <a:lstStyle/>
          <a:p>
            <a:fld id="{656CB295-19EE-5942-8B53-43FD78BE1C8D}" type="slidenum">
              <a:rPr kumimoji="1" lang="zh-CN" altLang="en-US" smtClean="0"/>
              <a:t>7</a:t>
            </a:fld>
            <a:endParaRPr kumimoji="1" lang="zh-CN" altLang="en-US"/>
          </a:p>
        </p:txBody>
      </p:sp>
    </p:spTree>
    <p:extLst>
      <p:ext uri="{BB962C8B-B14F-4D97-AF65-F5344CB8AC3E}">
        <p14:creationId xmlns:p14="http://schemas.microsoft.com/office/powerpoint/2010/main" val="2676863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58D3E-8904-C7A4-6C0B-5794635850E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581356C-96A3-E888-DA5A-ACD90D8C83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4628B25-CD08-45BC-9B9E-173908655F92}"/>
              </a:ext>
            </a:extLst>
          </p:cNvPr>
          <p:cNvSpPr>
            <a:spLocks noGrp="1"/>
          </p:cNvSpPr>
          <p:nvPr>
            <p:ph type="body" idx="1"/>
          </p:nvPr>
        </p:nvSpPr>
        <p:spPr/>
        <p:txBody>
          <a:bodyPr/>
          <a:lstStyle/>
          <a:p>
            <a:endParaRPr kumimoji="1" lang="zh-CN" altLang="en-US" dirty="0"/>
          </a:p>
        </p:txBody>
      </p:sp>
      <p:sp>
        <p:nvSpPr>
          <p:cNvPr id="4" name="灯片编号占位符 3">
            <a:extLst>
              <a:ext uri="{FF2B5EF4-FFF2-40B4-BE49-F238E27FC236}">
                <a16:creationId xmlns:a16="http://schemas.microsoft.com/office/drawing/2014/main" id="{E019C5B9-0AE3-8C33-39BA-61FB4AEE2B80}"/>
              </a:ext>
            </a:extLst>
          </p:cNvPr>
          <p:cNvSpPr>
            <a:spLocks noGrp="1"/>
          </p:cNvSpPr>
          <p:nvPr>
            <p:ph type="sldNum" sz="quarter" idx="5"/>
          </p:nvPr>
        </p:nvSpPr>
        <p:spPr/>
        <p:txBody>
          <a:bodyPr/>
          <a:lstStyle/>
          <a:p>
            <a:fld id="{656CB295-19EE-5942-8B53-43FD78BE1C8D}" type="slidenum">
              <a:rPr kumimoji="1" lang="zh-CN" altLang="en-US" smtClean="0"/>
              <a:t>8</a:t>
            </a:fld>
            <a:endParaRPr kumimoji="1" lang="zh-CN" altLang="en-US"/>
          </a:p>
        </p:txBody>
      </p:sp>
    </p:spTree>
    <p:extLst>
      <p:ext uri="{BB962C8B-B14F-4D97-AF65-F5344CB8AC3E}">
        <p14:creationId xmlns:p14="http://schemas.microsoft.com/office/powerpoint/2010/main" val="3983586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23E33C-0F61-2BAD-1FA2-81F2EC18DFD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9B307DB-53E9-FBCA-A12D-704ABD1F57D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C6D34C2-6097-D43B-2D47-C5EF911CE056}"/>
              </a:ext>
            </a:extLst>
          </p:cNvPr>
          <p:cNvSpPr>
            <a:spLocks noGrp="1"/>
          </p:cNvSpPr>
          <p:nvPr>
            <p:ph type="body" idx="1"/>
          </p:nvPr>
        </p:nvSpPr>
        <p:spPr/>
        <p:txBody>
          <a:bodyPr/>
          <a:lstStyle/>
          <a:p>
            <a:r>
              <a:rPr kumimoji="1" lang="en-US" altLang="zh-CN" dirty="0"/>
              <a:t>Comparison of Our Plan and Outcome:</a:t>
            </a:r>
          </a:p>
          <a:p>
            <a:endParaRPr kumimoji="1" lang="en-US" altLang="zh-CN" dirty="0"/>
          </a:p>
          <a:p>
            <a:r>
              <a:rPr kumimoji="1" lang="en-US" altLang="zh-CN" dirty="0"/>
              <a:t>Plan: Expected profit of approximately 130k within the specified time frame.</a:t>
            </a:r>
          </a:p>
          <a:p>
            <a:r>
              <a:rPr kumimoji="1" lang="en-US" altLang="zh-CN" dirty="0"/>
              <a:t>Outcome: The project was delayed by 5 days, with actual profit around 87k.</a:t>
            </a:r>
          </a:p>
          <a:p>
            <a:r>
              <a:rPr kumimoji="1" lang="en-US" altLang="zh-CN" dirty="0"/>
              <a:t>How We Can Improve in Risk Management:</a:t>
            </a:r>
          </a:p>
          <a:p>
            <a:endParaRPr kumimoji="1" lang="en-US" altLang="zh-CN" dirty="0"/>
          </a:p>
          <a:p>
            <a:r>
              <a:rPr kumimoji="1" lang="en-US" altLang="zh-CN" dirty="0"/>
              <a:t>Risk Identification: We need to improve our risk identification process. Specifically, we should focus on recognizing delays as potential risks, not just the risk of outright failure. Our risk quantification was too conservative.</a:t>
            </a:r>
          </a:p>
          <a:p>
            <a:r>
              <a:rPr kumimoji="1" lang="en-US" altLang="zh-CN" dirty="0"/>
              <a:t>Resource Allocation:</a:t>
            </a:r>
          </a:p>
          <a:p>
            <a:endParaRPr kumimoji="1" lang="en-US" altLang="zh-CN" dirty="0"/>
          </a:p>
          <a:p>
            <a:r>
              <a:rPr kumimoji="1" lang="en-US" altLang="zh-CN" dirty="0"/>
              <a:t>Initial Resource Allocation: In our initial resource allocation, we didn’t align resources with task priorities. This misalignment led to inefficient resource flow, causing delays and wasted time.</a:t>
            </a:r>
          </a:p>
          <a:p>
            <a:r>
              <a:rPr kumimoji="1" lang="en-US" altLang="zh-CN" dirty="0"/>
              <a:t>Areas That Went Smoothly:</a:t>
            </a:r>
          </a:p>
          <a:p>
            <a:endParaRPr kumimoji="1" lang="en-US" altLang="zh-CN" dirty="0"/>
          </a:p>
          <a:p>
            <a:r>
              <a:rPr kumimoji="1" lang="en-US" altLang="zh-CN" dirty="0"/>
              <a:t>Although our final profit was significantly reduced due to the delay, the Actual performance, as shown in the above chart, was slightly better than the Plan.</a:t>
            </a:r>
          </a:p>
          <a:p>
            <a:endParaRPr kumimoji="1" lang="en-US" altLang="zh-CN" dirty="0"/>
          </a:p>
          <a:p>
            <a:r>
              <a:rPr kumimoji="1" lang="zh-CN" altLang="en-US" dirty="0"/>
              <a:t>比较我们的计划和结果：</a:t>
            </a:r>
          </a:p>
          <a:p>
            <a:r>
              <a:rPr kumimoji="1" lang="zh-CN" altLang="en-US" dirty="0"/>
              <a:t>计划： 在规定时间内，利润约</a:t>
            </a:r>
            <a:r>
              <a:rPr kumimoji="1" lang="en-US" altLang="zh-CN" dirty="0"/>
              <a:t>130k</a:t>
            </a:r>
            <a:r>
              <a:rPr kumimoji="1" lang="zh-CN" altLang="en-US" dirty="0"/>
              <a:t>。</a:t>
            </a:r>
          </a:p>
          <a:p>
            <a:r>
              <a:rPr kumimoji="1" lang="zh-CN" altLang="en-US" dirty="0"/>
              <a:t>结果： 实际中时间超期</a:t>
            </a:r>
            <a:r>
              <a:rPr kumimoji="1" lang="en-US" altLang="zh-CN" dirty="0"/>
              <a:t>5</a:t>
            </a:r>
            <a:r>
              <a:rPr kumimoji="1" lang="zh-CN" altLang="en-US" dirty="0"/>
              <a:t>天，利润约</a:t>
            </a:r>
            <a:r>
              <a:rPr kumimoji="1" lang="en-US" altLang="zh-CN" dirty="0"/>
              <a:t>87k</a:t>
            </a:r>
            <a:r>
              <a:rPr kumimoji="1" lang="zh-CN" altLang="en-US" dirty="0"/>
              <a:t>。</a:t>
            </a:r>
          </a:p>
          <a:p>
            <a:r>
              <a:rPr kumimoji="1" lang="zh-CN" altLang="en-US" dirty="0"/>
              <a:t>我们在风险管理上怎么做得更好：</a:t>
            </a:r>
          </a:p>
          <a:p>
            <a:r>
              <a:rPr kumimoji="1" lang="zh-CN" altLang="en-US" dirty="0"/>
              <a:t>第一方面：风险识别应该做得更好，我们需要更好地识别风险，尤其是延期风险，而不仅仅是失败风险，对于风险量化过于保守。</a:t>
            </a:r>
          </a:p>
          <a:p>
            <a:r>
              <a:rPr kumimoji="1" lang="zh-CN" altLang="en-US" dirty="0"/>
              <a:t>资源分配：</a:t>
            </a:r>
          </a:p>
          <a:p>
            <a:r>
              <a:rPr kumimoji="1" lang="zh-CN" altLang="en-US" dirty="0"/>
              <a:t>第二方面： 我们第一次确定资源分配数量的时候，并没有和优先级一一对应，导致资源流动未按照预期到规定的任务执行，造成了时间的浪费。</a:t>
            </a:r>
          </a:p>
          <a:p>
            <a:endParaRPr kumimoji="1" lang="zh-CN" altLang="en-US" dirty="0"/>
          </a:p>
          <a:p>
            <a:r>
              <a:rPr kumimoji="1" lang="zh-CN" altLang="en-US" dirty="0"/>
              <a:t>哪些方面进行到顺利：</a:t>
            </a:r>
          </a:p>
          <a:p>
            <a:r>
              <a:rPr kumimoji="1" lang="zh-CN" altLang="en-US" dirty="0"/>
              <a:t>虽然，我们的最终利润因为超时间所以扣了很多，比预期低</a:t>
            </a:r>
          </a:p>
          <a:p>
            <a:r>
              <a:rPr kumimoji="1" lang="zh-CN" altLang="en-US" dirty="0"/>
              <a:t>但是由上图所示</a:t>
            </a:r>
            <a:r>
              <a:rPr kumimoji="1" lang="en-US" altLang="zh-CN" dirty="0"/>
              <a:t>Actual</a:t>
            </a:r>
            <a:r>
              <a:rPr kumimoji="1" lang="zh-CN" altLang="en-US" dirty="0"/>
              <a:t>比我</a:t>
            </a:r>
            <a:r>
              <a:rPr kumimoji="1" lang="en-US" altLang="zh-CN" dirty="0"/>
              <a:t>plan</a:t>
            </a:r>
            <a:r>
              <a:rPr kumimoji="1" lang="zh-CN" altLang="en-US" dirty="0"/>
              <a:t>的表现略好。</a:t>
            </a:r>
            <a:endParaRPr kumimoji="1" lang="en-US" altLang="zh-CN" dirty="0"/>
          </a:p>
        </p:txBody>
      </p:sp>
      <p:sp>
        <p:nvSpPr>
          <p:cNvPr id="4" name="灯片编号占位符 3">
            <a:extLst>
              <a:ext uri="{FF2B5EF4-FFF2-40B4-BE49-F238E27FC236}">
                <a16:creationId xmlns:a16="http://schemas.microsoft.com/office/drawing/2014/main" id="{64495C48-70F5-43B5-1EB3-C84298544DDB}"/>
              </a:ext>
            </a:extLst>
          </p:cNvPr>
          <p:cNvSpPr>
            <a:spLocks noGrp="1"/>
          </p:cNvSpPr>
          <p:nvPr>
            <p:ph type="sldNum" sz="quarter" idx="5"/>
          </p:nvPr>
        </p:nvSpPr>
        <p:spPr/>
        <p:txBody>
          <a:bodyPr/>
          <a:lstStyle/>
          <a:p>
            <a:fld id="{656CB295-19EE-5942-8B53-43FD78BE1C8D}" type="slidenum">
              <a:rPr kumimoji="1" lang="zh-CN" altLang="en-US" smtClean="0"/>
              <a:t>9</a:t>
            </a:fld>
            <a:endParaRPr kumimoji="1" lang="zh-CN" altLang="en-US"/>
          </a:p>
        </p:txBody>
      </p:sp>
    </p:spTree>
    <p:extLst>
      <p:ext uri="{BB962C8B-B14F-4D97-AF65-F5344CB8AC3E}">
        <p14:creationId xmlns:p14="http://schemas.microsoft.com/office/powerpoint/2010/main" val="23347783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FC84FE-DBA6-4A86-B25A-14D3957146B8}"/>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25772B3-2982-20C8-A4F9-672A45B87B9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E06A681-34FA-4BA9-E380-91080927E14D}"/>
              </a:ext>
            </a:extLst>
          </p:cNvPr>
          <p:cNvSpPr>
            <a:spLocks noGrp="1"/>
          </p:cNvSpPr>
          <p:nvPr>
            <p:ph type="body" idx="1"/>
          </p:nvPr>
        </p:nvSpPr>
        <p:spPr/>
        <p:txBody>
          <a:bodyPr/>
          <a:lstStyle/>
          <a:p>
            <a:endParaRPr kumimoji="1" lang="zh-CN" altLang="en-US" dirty="0"/>
          </a:p>
        </p:txBody>
      </p:sp>
      <p:sp>
        <p:nvSpPr>
          <p:cNvPr id="4" name="灯片编号占位符 3">
            <a:extLst>
              <a:ext uri="{FF2B5EF4-FFF2-40B4-BE49-F238E27FC236}">
                <a16:creationId xmlns:a16="http://schemas.microsoft.com/office/drawing/2014/main" id="{B0AFCE67-0D48-9423-1767-83B465E72F44}"/>
              </a:ext>
            </a:extLst>
          </p:cNvPr>
          <p:cNvSpPr>
            <a:spLocks noGrp="1"/>
          </p:cNvSpPr>
          <p:nvPr>
            <p:ph type="sldNum" sz="quarter" idx="5"/>
          </p:nvPr>
        </p:nvSpPr>
        <p:spPr/>
        <p:txBody>
          <a:bodyPr/>
          <a:lstStyle/>
          <a:p>
            <a:fld id="{656CB295-19EE-5942-8B53-43FD78BE1C8D}" type="slidenum">
              <a:rPr kumimoji="1" lang="zh-CN" altLang="en-US" smtClean="0"/>
              <a:t>10</a:t>
            </a:fld>
            <a:endParaRPr kumimoji="1" lang="zh-CN" altLang="en-US"/>
          </a:p>
        </p:txBody>
      </p:sp>
    </p:spTree>
    <p:extLst>
      <p:ext uri="{BB962C8B-B14F-4D97-AF65-F5344CB8AC3E}">
        <p14:creationId xmlns:p14="http://schemas.microsoft.com/office/powerpoint/2010/main" val="2057944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6FD973E-1A76-4B08-87A1-7D3ECA82E3EC}" type="datetimeFigureOut">
              <a:rPr lang="zh-CN" altLang="en-US" smtClean="0"/>
              <a:t>2024/11/7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2D7ABC6-9E71-4A63-BF13-475ECA568714}"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6FD973E-1A76-4B08-87A1-7D3ECA82E3EC}" type="datetimeFigureOut">
              <a:rPr lang="zh-CN" altLang="en-US" smtClean="0"/>
              <a:t>2024/11/7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2D7ABC6-9E71-4A63-BF13-475ECA568714}"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6FD973E-1A76-4B08-87A1-7D3ECA82E3EC}" type="datetimeFigureOut">
              <a:rPr lang="zh-CN" altLang="en-US" smtClean="0"/>
              <a:t>2024/11/7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2D7ABC6-9E71-4A63-BF13-475ECA568714}"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6FD973E-1A76-4B08-87A1-7D3ECA82E3EC}" type="datetimeFigureOut">
              <a:rPr lang="zh-CN" altLang="en-US" smtClean="0"/>
              <a:t>2024/11/7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2D7ABC6-9E71-4A63-BF13-475ECA56871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6FD973E-1A76-4B08-87A1-7D3ECA82E3EC}" type="datetimeFigureOut">
              <a:rPr lang="zh-CN" altLang="en-US" smtClean="0"/>
              <a:t>2024/11/7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2D7ABC6-9E71-4A63-BF13-475ECA56871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6FD973E-1A76-4B08-87A1-7D3ECA82E3EC}" type="datetimeFigureOut">
              <a:rPr lang="zh-CN" altLang="en-US" smtClean="0"/>
              <a:t>2024/11/7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2D7ABC6-9E71-4A63-BF13-475ECA56871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6FD973E-1A76-4B08-87A1-7D3ECA82E3EC}" type="datetimeFigureOut">
              <a:rPr lang="zh-CN" altLang="en-US" smtClean="0"/>
              <a:t>2024/11/7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2D7ABC6-9E71-4A63-BF13-475ECA56871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6FD973E-1A76-4B08-87A1-7D3ECA82E3EC}" type="datetimeFigureOut">
              <a:rPr lang="zh-CN" altLang="en-US" smtClean="0"/>
              <a:t>2024/11/7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2D7ABC6-9E71-4A63-BF13-475ECA56871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6FD973E-1A76-4B08-87A1-7D3ECA82E3EC}" type="datetimeFigureOut">
              <a:rPr lang="zh-CN" altLang="en-US" smtClean="0"/>
              <a:t>2024/11/7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2D7ABC6-9E71-4A63-BF13-475ECA56871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6FD973E-1A76-4B08-87A1-7D3ECA82E3EC}" type="datetimeFigureOut">
              <a:rPr lang="zh-CN" altLang="en-US" smtClean="0"/>
              <a:t>2024/11/7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2D7ABC6-9E71-4A63-BF13-475ECA568714}"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6FD973E-1A76-4B08-87A1-7D3ECA82E3EC}" type="datetimeFigureOut">
              <a:rPr lang="zh-CN" altLang="en-US" smtClean="0"/>
              <a:t>2024/11/7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2D7ABC6-9E71-4A63-BF13-475ECA56871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FD973E-1A76-4B08-87A1-7D3ECA82E3EC}" type="datetimeFigureOut">
              <a:rPr lang="zh-CN" altLang="en-US" smtClean="0"/>
              <a:t>2024/11/7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D7ABC6-9E71-4A63-BF13-475ECA56871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2" cstate="print">
            <a:extLst>
              <a:ext uri="{28A0092B-C50C-407E-A947-70E740481C1C}">
                <a14:useLocalDpi xmlns:a14="http://schemas.microsoft.com/office/drawing/2010/main" val="0"/>
              </a:ext>
            </a:extLst>
          </a:blip>
          <a:srcRect t="74497" r="73013"/>
          <a:stretch>
            <a:fillRect/>
          </a:stretch>
        </p:blipFill>
        <p:spPr>
          <a:xfrm>
            <a:off x="0" y="4636164"/>
            <a:ext cx="1567543" cy="2221837"/>
          </a:xfrm>
          <a:prstGeom prst="rect">
            <a:avLst/>
          </a:prstGeom>
        </p:spPr>
      </p:pic>
      <p:pic>
        <p:nvPicPr>
          <p:cNvPr id="7" name="图片 6"/>
          <p:cNvPicPr>
            <a:picLocks noChangeAspect="1"/>
          </p:cNvPicPr>
          <p:nvPr/>
        </p:nvPicPr>
        <p:blipFill rotWithShape="1">
          <a:blip r:embed="rId3" cstate="print">
            <a:extLst>
              <a:ext uri="{28A0092B-C50C-407E-A947-70E740481C1C}">
                <a14:useLocalDpi xmlns:a14="http://schemas.microsoft.com/office/drawing/2010/main" val="0"/>
              </a:ext>
            </a:extLst>
          </a:blip>
          <a:srcRect r="48887" b="57037"/>
          <a:stretch>
            <a:fillRect/>
          </a:stretch>
        </p:blipFill>
        <p:spPr>
          <a:xfrm rot="16200000" flipH="1">
            <a:off x="360227" y="-360229"/>
            <a:ext cx="2762973" cy="3483429"/>
          </a:xfrm>
          <a:prstGeom prst="rect">
            <a:avLst/>
          </a:prstGeom>
        </p:spPr>
      </p:pic>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r="48887" b="57037"/>
          <a:stretch>
            <a:fillRect/>
          </a:stretch>
        </p:blipFill>
        <p:spPr>
          <a:xfrm rot="16200000" flipV="1">
            <a:off x="9068799" y="3734799"/>
            <a:ext cx="2762973" cy="3483429"/>
          </a:xfrm>
          <a:prstGeom prst="rect">
            <a:avLst/>
          </a:prstGeom>
        </p:spPr>
      </p:pic>
      <p:pic>
        <p:nvPicPr>
          <p:cNvPr id="10" name="图片 9"/>
          <p:cNvPicPr>
            <a:picLocks noChangeAspect="1"/>
          </p:cNvPicPr>
          <p:nvPr/>
        </p:nvPicPr>
        <p:blipFill rotWithShape="1">
          <a:blip r:embed="rId4" cstate="print">
            <a:extLst>
              <a:ext uri="{28A0092B-C50C-407E-A947-70E740481C1C}">
                <a14:useLocalDpi xmlns:a14="http://schemas.microsoft.com/office/drawing/2010/main" val="0"/>
              </a:ext>
            </a:extLst>
          </a:blip>
          <a:srcRect l="80314" t="87196" r="5719" b="1799"/>
          <a:stretch>
            <a:fillRect/>
          </a:stretch>
        </p:blipFill>
        <p:spPr>
          <a:xfrm>
            <a:off x="10559143" y="2414720"/>
            <a:ext cx="870857" cy="1029197"/>
          </a:xfrm>
          <a:prstGeom prst="rect">
            <a:avLst/>
          </a:prstGeom>
        </p:spPr>
      </p:pic>
      <p:pic>
        <p:nvPicPr>
          <p:cNvPr id="11" name="图片 10"/>
          <p:cNvPicPr>
            <a:picLocks noChangeAspect="1"/>
          </p:cNvPicPr>
          <p:nvPr/>
        </p:nvPicPr>
        <p:blipFill rotWithShape="1">
          <a:blip r:embed="rId5" cstate="print">
            <a:extLst>
              <a:ext uri="{28A0092B-C50C-407E-A947-70E740481C1C}">
                <a14:useLocalDpi xmlns:a14="http://schemas.microsoft.com/office/drawing/2010/main" val="0"/>
              </a:ext>
            </a:extLst>
          </a:blip>
          <a:srcRect t="74497" r="73013"/>
          <a:stretch>
            <a:fillRect/>
          </a:stretch>
        </p:blipFill>
        <p:spPr>
          <a:xfrm flipH="1" flipV="1">
            <a:off x="10559143" y="-2"/>
            <a:ext cx="1632857" cy="2314413"/>
          </a:xfrm>
          <a:prstGeom prst="rect">
            <a:avLst/>
          </a:prstGeom>
        </p:spPr>
      </p:pic>
      <p:cxnSp>
        <p:nvCxnSpPr>
          <p:cNvPr id="19" name="直接连接符 18"/>
          <p:cNvCxnSpPr/>
          <p:nvPr/>
        </p:nvCxnSpPr>
        <p:spPr>
          <a:xfrm>
            <a:off x="3483428" y="261258"/>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632856" y="6589485"/>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301172" y="25835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1883571" y="19739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3867231" y="1098660"/>
            <a:ext cx="4419790" cy="4419790"/>
          </a:xfrm>
          <a:prstGeom prst="ellipse">
            <a:avLst/>
          </a:prstGeom>
          <a:solidFill>
            <a:srgbClr val="BE90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3867231" y="3020196"/>
            <a:ext cx="4489804" cy="70788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000" dirty="0">
                <a:solidFill>
                  <a:schemeClr val="bg1"/>
                </a:solidFill>
                <a:latin typeface="微软雅黑" panose="020B0503020204020204" pitchFamily="34" charset="-122"/>
                <a:ea typeface="微软雅黑" panose="020B0503020204020204" pitchFamily="34" charset="-122"/>
              </a:rPr>
              <a:t>Presentation</a:t>
            </a:r>
            <a:endParaRPr lang="zh-CN" altLang="en-US" sz="4000" dirty="0">
              <a:solidFill>
                <a:schemeClr val="bg1"/>
              </a:solidFill>
              <a:latin typeface="微软雅黑" panose="020B0503020204020204" pitchFamily="34" charset="-122"/>
              <a:ea typeface="微软雅黑" panose="020B0503020204020204" pitchFamily="34" charset="-122"/>
            </a:endParaRPr>
          </a:p>
        </p:txBody>
      </p:sp>
      <p:sp>
        <p:nvSpPr>
          <p:cNvPr id="29" name="文本框 6"/>
          <p:cNvSpPr txBox="1"/>
          <p:nvPr/>
        </p:nvSpPr>
        <p:spPr>
          <a:xfrm>
            <a:off x="5133001" y="4354972"/>
            <a:ext cx="1853764" cy="373665"/>
          </a:xfrm>
          <a:prstGeom prst="round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dirty="0">
                <a:solidFill>
                  <a:srgbClr val="B17974"/>
                </a:solidFill>
                <a:latin typeface="微软雅黑" panose="020B0503020204020204" pitchFamily="34" charset="-122"/>
                <a:ea typeface="微软雅黑" panose="020B0503020204020204" pitchFamily="34" charset="-122"/>
              </a:rPr>
              <a:t>Group 3</a:t>
            </a:r>
            <a:endParaRPr lang="zh-CN" altLang="en-US" sz="1600" dirty="0">
              <a:solidFill>
                <a:srgbClr val="B17974"/>
              </a:solidFill>
              <a:latin typeface="微软雅黑" panose="020B0503020204020204" pitchFamily="34" charset="-122"/>
              <a:ea typeface="微软雅黑" panose="020B0503020204020204" pitchFamily="34" charset="-122"/>
            </a:endParaRPr>
          </a:p>
        </p:txBody>
      </p:sp>
      <p:sp>
        <p:nvSpPr>
          <p:cNvPr id="30" name="文本框 7"/>
          <p:cNvSpPr txBox="1"/>
          <p:nvPr/>
        </p:nvSpPr>
        <p:spPr>
          <a:xfrm>
            <a:off x="5133001" y="4828239"/>
            <a:ext cx="1853764" cy="373665"/>
          </a:xfrm>
          <a:prstGeom prst="roundRect">
            <a:avLst/>
          </a:prstGeom>
          <a:solidFill>
            <a:schemeClr val="bg1"/>
          </a:solid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600" dirty="0">
                <a:solidFill>
                  <a:srgbClr val="B17974"/>
                </a:solidFill>
                <a:latin typeface="微软雅黑" panose="020B0503020204020204" pitchFamily="34" charset="-122"/>
                <a:ea typeface="微软雅黑" panose="020B0503020204020204" pitchFamily="34" charset="-122"/>
              </a:rPr>
              <a:t>Sea Wolves</a:t>
            </a:r>
            <a:endParaRPr lang="zh-CN" altLang="en-US" sz="1600" dirty="0">
              <a:solidFill>
                <a:srgbClr val="B17974"/>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3720337" y="1748160"/>
            <a:ext cx="4783592" cy="1445260"/>
          </a:xfrm>
          <a:prstGeom prst="rect">
            <a:avLst/>
          </a:prstGeom>
          <a:noFill/>
        </p:spPr>
        <p:txBody>
          <a:bodyPr wrap="square" rtlCol="0">
            <a:spAutoFit/>
          </a:bodyPr>
          <a:lstStyle/>
          <a:p>
            <a:pPr algn="ctr"/>
            <a:r>
              <a:rPr lang="en-US" altLang="zh-CN" sz="8800" dirty="0">
                <a:solidFill>
                  <a:schemeClr val="bg1"/>
                </a:solidFill>
                <a:latin typeface="微软雅黑 Light" panose="020B0502040204020203" pitchFamily="34" charset="-122"/>
                <a:ea typeface="微软雅黑 Light" panose="020B0502040204020203" pitchFamily="34" charset="-122"/>
              </a:rPr>
              <a:t>PPMC</a:t>
            </a:r>
            <a:endParaRPr lang="zh-CN" altLang="en-US" sz="8800" dirty="0">
              <a:solidFill>
                <a:schemeClr val="bg1"/>
              </a:solidFill>
              <a:latin typeface="微软雅黑 Light" panose="020B0502040204020203" pitchFamily="34" charset="-122"/>
              <a:ea typeface="微软雅黑 Light" panose="020B0502040204020203" pitchFamily="34" charset="-122"/>
            </a:endParaRPr>
          </a:p>
        </p:txBody>
      </p:sp>
      <p:sp>
        <p:nvSpPr>
          <p:cNvPr id="32" name="椭圆 31"/>
          <p:cNvSpPr/>
          <p:nvPr/>
        </p:nvSpPr>
        <p:spPr>
          <a:xfrm>
            <a:off x="3917126" y="1148555"/>
            <a:ext cx="4320000" cy="4320000"/>
          </a:xfrm>
          <a:prstGeom prst="ellipse">
            <a:avLst/>
          </a:prstGeom>
          <a:noFill/>
          <a:ln w="190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p:nvPr/>
        </p:nvCxnSpPr>
        <p:spPr>
          <a:xfrm flipH="1">
            <a:off x="7719132" y="472525"/>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7692676" y="1035744"/>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3641928" y="5136350"/>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3615472" y="5699569"/>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sp>
        <p:nvSpPr>
          <p:cNvPr id="37" name="文本框 36"/>
          <p:cNvSpPr txBox="1"/>
          <p:nvPr/>
        </p:nvSpPr>
        <p:spPr>
          <a:xfrm>
            <a:off x="2676765" y="3787848"/>
            <a:ext cx="6838470" cy="276999"/>
          </a:xfrm>
          <a:prstGeom prst="rect">
            <a:avLst/>
          </a:prstGeom>
          <a:noFill/>
          <a:ln w="3175">
            <a:noFill/>
            <a:prstDash val="solid"/>
          </a:ln>
        </p:spPr>
        <p:txBody>
          <a:bodyPr wrap="square" rtlCol="0">
            <a:spAutoFit/>
          </a:bodyPr>
          <a:lstStyle>
            <a:defPPr>
              <a:defRPr lang="zh-CN"/>
            </a:defPPr>
            <a:lvl1pPr algn="ctr">
              <a:defRPr sz="6000" b="1">
                <a:blipFill dpi="0" rotWithShape="1">
                  <a:blip r:embed="rId6"/>
                  <a:srcRect/>
                  <a:stretch>
                    <a:fillRect/>
                  </a:stretch>
                </a:blipFill>
              </a:defRPr>
            </a:lvl1pPr>
          </a:lstStyle>
          <a:p>
            <a:r>
              <a:rPr lang="en-US" altLang="zh-CN" sz="1200" b="0" dirty="0">
                <a:solidFill>
                  <a:schemeClr val="bg1"/>
                </a:solidFill>
                <a:latin typeface="微软雅黑" panose="020B0503020204020204" pitchFamily="34" charset="-122"/>
                <a:ea typeface="微软雅黑" panose="020B0503020204020204" pitchFamily="34" charset="-122"/>
              </a:rPr>
              <a:t>About</a:t>
            </a:r>
            <a:r>
              <a:rPr lang="zh-CN" altLang="en-US" sz="1200" b="0" dirty="0">
                <a:solidFill>
                  <a:schemeClr val="bg1"/>
                </a:solidFill>
                <a:latin typeface="微软雅黑" panose="020B0503020204020204" pitchFamily="34" charset="-122"/>
                <a:ea typeface="微软雅黑" panose="020B0503020204020204" pitchFamily="34" charset="-122"/>
              </a:rPr>
              <a:t> </a:t>
            </a:r>
            <a:r>
              <a:rPr lang="en-US" altLang="zh-CN" sz="1200" b="0" dirty="0">
                <a:solidFill>
                  <a:schemeClr val="bg1"/>
                </a:solidFill>
                <a:latin typeface="微软雅黑" panose="020B0503020204020204" pitchFamily="34" charset="-122"/>
                <a:ea typeface="微软雅黑" panose="020B0503020204020204" pitchFamily="34" charset="-122"/>
              </a:rPr>
              <a:t>PME</a:t>
            </a:r>
            <a:endParaRPr lang="zh-CN" altLang="en-US" sz="1200" b="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C9B708-11D0-58BF-B54E-147DE663D240}"/>
            </a:ext>
          </a:extLst>
        </p:cNvPr>
        <p:cNvGrpSpPr/>
        <p:nvPr/>
      </p:nvGrpSpPr>
      <p:grpSpPr>
        <a:xfrm>
          <a:off x="0" y="0"/>
          <a:ext cx="0" cy="0"/>
          <a:chOff x="0" y="0"/>
          <a:chExt cx="0" cy="0"/>
        </a:xfrm>
      </p:grpSpPr>
      <p:pic>
        <p:nvPicPr>
          <p:cNvPr id="6" name="图片 5">
            <a:extLst>
              <a:ext uri="{FF2B5EF4-FFF2-40B4-BE49-F238E27FC236}">
                <a16:creationId xmlns:a16="http://schemas.microsoft.com/office/drawing/2014/main" id="{16F0DE2B-2B38-3E0D-C467-F430E59464C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74497" r="73013"/>
          <a:stretch>
            <a:fillRect/>
          </a:stretch>
        </p:blipFill>
        <p:spPr>
          <a:xfrm>
            <a:off x="0" y="4636164"/>
            <a:ext cx="1567543" cy="2221837"/>
          </a:xfrm>
          <a:prstGeom prst="rect">
            <a:avLst/>
          </a:prstGeom>
        </p:spPr>
      </p:pic>
      <p:pic>
        <p:nvPicPr>
          <p:cNvPr id="7" name="图片 6">
            <a:extLst>
              <a:ext uri="{FF2B5EF4-FFF2-40B4-BE49-F238E27FC236}">
                <a16:creationId xmlns:a16="http://schemas.microsoft.com/office/drawing/2014/main" id="{A60A5648-3D76-5FF5-EFBE-521E34C3B89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48887" b="57037"/>
          <a:stretch>
            <a:fillRect/>
          </a:stretch>
        </p:blipFill>
        <p:spPr>
          <a:xfrm rot="16200000" flipH="1">
            <a:off x="360227" y="-360229"/>
            <a:ext cx="2762973" cy="3483429"/>
          </a:xfrm>
          <a:prstGeom prst="rect">
            <a:avLst/>
          </a:prstGeom>
        </p:spPr>
      </p:pic>
      <p:pic>
        <p:nvPicPr>
          <p:cNvPr id="8" name="图片 7">
            <a:extLst>
              <a:ext uri="{FF2B5EF4-FFF2-40B4-BE49-F238E27FC236}">
                <a16:creationId xmlns:a16="http://schemas.microsoft.com/office/drawing/2014/main" id="{5F7F14A2-3E74-D7DE-A092-382A92ADDDFA}"/>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48887" b="57037"/>
          <a:stretch>
            <a:fillRect/>
          </a:stretch>
        </p:blipFill>
        <p:spPr>
          <a:xfrm rot="16200000" flipV="1">
            <a:off x="9068799" y="3734799"/>
            <a:ext cx="2762973" cy="3483429"/>
          </a:xfrm>
          <a:prstGeom prst="rect">
            <a:avLst/>
          </a:prstGeom>
        </p:spPr>
      </p:pic>
      <p:pic>
        <p:nvPicPr>
          <p:cNvPr id="10" name="图片 9">
            <a:extLst>
              <a:ext uri="{FF2B5EF4-FFF2-40B4-BE49-F238E27FC236}">
                <a16:creationId xmlns:a16="http://schemas.microsoft.com/office/drawing/2014/main" id="{D54D1428-3D73-4975-A8A7-AFEEFC825507}"/>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80314" t="87196" r="5719" b="1799"/>
          <a:stretch>
            <a:fillRect/>
          </a:stretch>
        </p:blipFill>
        <p:spPr>
          <a:xfrm>
            <a:off x="10559143" y="2414720"/>
            <a:ext cx="870857" cy="1029197"/>
          </a:xfrm>
          <a:prstGeom prst="rect">
            <a:avLst/>
          </a:prstGeom>
        </p:spPr>
      </p:pic>
      <p:pic>
        <p:nvPicPr>
          <p:cNvPr id="11" name="图片 10">
            <a:extLst>
              <a:ext uri="{FF2B5EF4-FFF2-40B4-BE49-F238E27FC236}">
                <a16:creationId xmlns:a16="http://schemas.microsoft.com/office/drawing/2014/main" id="{483B2D0D-42FF-C190-C771-45E32B29B31A}"/>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74497" r="73013"/>
          <a:stretch>
            <a:fillRect/>
          </a:stretch>
        </p:blipFill>
        <p:spPr>
          <a:xfrm flipH="1" flipV="1">
            <a:off x="10559143" y="-2"/>
            <a:ext cx="1632857" cy="2314413"/>
          </a:xfrm>
          <a:prstGeom prst="rect">
            <a:avLst/>
          </a:prstGeom>
        </p:spPr>
      </p:pic>
      <p:cxnSp>
        <p:nvCxnSpPr>
          <p:cNvPr id="19" name="直接连接符 18">
            <a:extLst>
              <a:ext uri="{FF2B5EF4-FFF2-40B4-BE49-F238E27FC236}">
                <a16:creationId xmlns:a16="http://schemas.microsoft.com/office/drawing/2014/main" id="{6201CD1D-3803-E232-F58E-CC9D4E614B05}"/>
              </a:ext>
            </a:extLst>
          </p:cNvPr>
          <p:cNvCxnSpPr/>
          <p:nvPr/>
        </p:nvCxnSpPr>
        <p:spPr>
          <a:xfrm>
            <a:off x="3483428" y="261258"/>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73B9515E-28C8-48D7-2522-A9ED1A06DB69}"/>
              </a:ext>
            </a:extLst>
          </p:cNvPr>
          <p:cNvCxnSpPr/>
          <p:nvPr/>
        </p:nvCxnSpPr>
        <p:spPr>
          <a:xfrm>
            <a:off x="1632856" y="6589485"/>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2F89BA9D-85E1-57F6-18D4-890634DAA0D7}"/>
              </a:ext>
            </a:extLst>
          </p:cNvPr>
          <p:cNvCxnSpPr/>
          <p:nvPr/>
        </p:nvCxnSpPr>
        <p:spPr>
          <a:xfrm>
            <a:off x="301172" y="25835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4C91CC27-9613-09B6-C9C7-9D6AB23B0C7D}"/>
              </a:ext>
            </a:extLst>
          </p:cNvPr>
          <p:cNvCxnSpPr/>
          <p:nvPr/>
        </p:nvCxnSpPr>
        <p:spPr>
          <a:xfrm>
            <a:off x="11883571" y="19739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8347AAAA-9199-8A59-2860-06C9C67D9931}"/>
              </a:ext>
            </a:extLst>
          </p:cNvPr>
          <p:cNvSpPr/>
          <p:nvPr/>
        </p:nvSpPr>
        <p:spPr>
          <a:xfrm>
            <a:off x="3867231" y="1098660"/>
            <a:ext cx="4419790" cy="4419790"/>
          </a:xfrm>
          <a:prstGeom prst="ellipse">
            <a:avLst/>
          </a:prstGeom>
          <a:solidFill>
            <a:srgbClr val="BE90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B0A0DEF2-C79C-40DE-2F59-536AACFEB012}"/>
              </a:ext>
            </a:extLst>
          </p:cNvPr>
          <p:cNvSpPr/>
          <p:nvPr/>
        </p:nvSpPr>
        <p:spPr>
          <a:xfrm>
            <a:off x="3917126" y="1148555"/>
            <a:ext cx="4320000" cy="4320000"/>
          </a:xfrm>
          <a:prstGeom prst="ellipse">
            <a:avLst/>
          </a:prstGeom>
          <a:noFill/>
          <a:ln w="190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a:extLst>
              <a:ext uri="{FF2B5EF4-FFF2-40B4-BE49-F238E27FC236}">
                <a16:creationId xmlns:a16="http://schemas.microsoft.com/office/drawing/2014/main" id="{121B57A7-D26D-188B-5BFC-B09DC50B0A3F}"/>
              </a:ext>
            </a:extLst>
          </p:cNvPr>
          <p:cNvCxnSpPr/>
          <p:nvPr/>
        </p:nvCxnSpPr>
        <p:spPr>
          <a:xfrm flipH="1">
            <a:off x="7719132" y="472525"/>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F6DF6D50-304E-CC10-7883-B44DA5E9D356}"/>
              </a:ext>
            </a:extLst>
          </p:cNvPr>
          <p:cNvCxnSpPr/>
          <p:nvPr/>
        </p:nvCxnSpPr>
        <p:spPr>
          <a:xfrm flipH="1">
            <a:off x="7692676" y="1035744"/>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6DF722D9-5007-42CE-1D6A-60C4A3806940}"/>
              </a:ext>
            </a:extLst>
          </p:cNvPr>
          <p:cNvCxnSpPr/>
          <p:nvPr/>
        </p:nvCxnSpPr>
        <p:spPr>
          <a:xfrm flipH="1">
            <a:off x="3641928" y="5136350"/>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88703A13-BA4A-729A-BE5E-CEACCB98F2B3}"/>
              </a:ext>
            </a:extLst>
          </p:cNvPr>
          <p:cNvCxnSpPr/>
          <p:nvPr/>
        </p:nvCxnSpPr>
        <p:spPr>
          <a:xfrm flipH="1">
            <a:off x="3615472" y="5699569"/>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50E89A7D-E5EE-7740-CBE7-7D532F565A8D}"/>
              </a:ext>
            </a:extLst>
          </p:cNvPr>
          <p:cNvSpPr txBox="1"/>
          <p:nvPr/>
        </p:nvSpPr>
        <p:spPr>
          <a:xfrm>
            <a:off x="3615472" y="3044113"/>
            <a:ext cx="5551074" cy="830997"/>
          </a:xfrm>
          <a:prstGeom prst="rect">
            <a:avLst/>
          </a:prstGeom>
          <a:noFill/>
        </p:spPr>
        <p:txBody>
          <a:bodyPr wrap="square" rtlCol="0">
            <a:spAutoFit/>
          </a:bodyPr>
          <a:lstStyle>
            <a:defPPr>
              <a:defRPr lang="zh-CN"/>
            </a:defPPr>
            <a:lvl1pPr algn="ctr">
              <a:defRPr sz="6000" b="1">
                <a:blipFill dpi="0" rotWithShape="1">
                  <a:blip r:embed="rId7"/>
                  <a:srcRect/>
                  <a:stretch>
                    <a:fillRect/>
                  </a:stretch>
                </a:blipFill>
              </a:defRPr>
            </a:lvl1pPr>
          </a:lstStyle>
          <a:p>
            <a:pPr lvl="1"/>
            <a:r>
              <a:rPr lang="en-GB" altLang="en-US" sz="2400" kern="0" dirty="0">
                <a:solidFill>
                  <a:schemeClr val="bg1"/>
                </a:solidFill>
                <a:latin typeface="Microsoft YaHei" panose="020B0503020204020204" pitchFamily="34" charset="-122"/>
                <a:ea typeface="Microsoft YaHei" panose="020B0503020204020204" pitchFamily="34" charset="-122"/>
              </a:rPr>
              <a:t>How were you organised in </a:t>
            </a:r>
          </a:p>
          <a:p>
            <a:pPr lvl="1"/>
            <a:r>
              <a:rPr lang="en-GB" altLang="en-US" sz="2400" kern="0" dirty="0">
                <a:solidFill>
                  <a:schemeClr val="bg1"/>
                </a:solidFill>
                <a:latin typeface="Microsoft YaHei" panose="020B0503020204020204" pitchFamily="34" charset="-122"/>
                <a:ea typeface="Microsoft YaHei" panose="020B0503020204020204" pitchFamily="34" charset="-122"/>
              </a:rPr>
              <a:t>the team, who did what?</a:t>
            </a:r>
          </a:p>
        </p:txBody>
      </p:sp>
      <p:sp>
        <p:nvSpPr>
          <p:cNvPr id="2" name="文本框 1">
            <a:extLst>
              <a:ext uri="{FF2B5EF4-FFF2-40B4-BE49-F238E27FC236}">
                <a16:creationId xmlns:a16="http://schemas.microsoft.com/office/drawing/2014/main" id="{D7B39BE1-C031-A451-C557-4EE57E77F89D}"/>
              </a:ext>
            </a:extLst>
          </p:cNvPr>
          <p:cNvSpPr txBox="1"/>
          <p:nvPr/>
        </p:nvSpPr>
        <p:spPr>
          <a:xfrm>
            <a:off x="5028563" y="1027374"/>
            <a:ext cx="1814752" cy="1569660"/>
          </a:xfrm>
          <a:prstGeom prst="rect">
            <a:avLst/>
          </a:prstGeom>
          <a:noFill/>
        </p:spPr>
        <p:txBody>
          <a:bodyPr wrap="square" rtlCol="0">
            <a:spAutoFit/>
          </a:bodyPr>
          <a:lstStyle/>
          <a:p>
            <a:pPr algn="ctr"/>
            <a:r>
              <a:rPr lang="en-US" altLang="zh-CN" sz="9600" dirty="0">
                <a:ln w="28575">
                  <a:noFill/>
                </a:ln>
                <a:solidFill>
                  <a:schemeClr val="bg1"/>
                </a:solidFill>
                <a:latin typeface="Road Rage" pitchFamily="50" charset="0"/>
                <a:ea typeface="微软雅黑" panose="020B0503020204020204" pitchFamily="34" charset="-122"/>
              </a:rPr>
              <a:t>o5</a:t>
            </a:r>
            <a:endParaRPr lang="zh-CN" altLang="en-US" sz="9600" dirty="0">
              <a:ln w="28575">
                <a:noFill/>
              </a:ln>
              <a:solidFill>
                <a:schemeClr val="bg1"/>
              </a:solidFill>
              <a:latin typeface="Road Rage" pitchFamily="50" charset="0"/>
              <a:ea typeface="微软雅黑" panose="020B0503020204020204" pitchFamily="34" charset="-122"/>
            </a:endParaRPr>
          </a:p>
        </p:txBody>
      </p:sp>
    </p:spTree>
    <p:extLst>
      <p:ext uri="{BB962C8B-B14F-4D97-AF65-F5344CB8AC3E}">
        <p14:creationId xmlns:p14="http://schemas.microsoft.com/office/powerpoint/2010/main" val="789622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93CA25-918B-E444-6F35-9849166FA2E7}"/>
            </a:ext>
          </a:extLst>
        </p:cNvPr>
        <p:cNvGrpSpPr/>
        <p:nvPr/>
      </p:nvGrpSpPr>
      <p:grpSpPr>
        <a:xfrm>
          <a:off x="0" y="0"/>
          <a:ext cx="0" cy="0"/>
          <a:chOff x="0" y="0"/>
          <a:chExt cx="0" cy="0"/>
        </a:xfrm>
      </p:grpSpPr>
      <p:sp>
        <p:nvSpPr>
          <p:cNvPr id="23" name="矩形 22">
            <a:extLst>
              <a:ext uri="{FF2B5EF4-FFF2-40B4-BE49-F238E27FC236}">
                <a16:creationId xmlns:a16="http://schemas.microsoft.com/office/drawing/2014/main" id="{963DBEE1-CA59-0E7E-2A95-9A6E2B2DBD81}"/>
              </a:ext>
            </a:extLst>
          </p:cNvPr>
          <p:cNvSpPr/>
          <p:nvPr/>
        </p:nvSpPr>
        <p:spPr>
          <a:xfrm>
            <a:off x="0" y="0"/>
            <a:ext cx="12192000" cy="95250"/>
          </a:xfrm>
          <a:prstGeom prst="rect">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098EAA58-A6E3-D0FF-2ADA-E9232D0A98FC}"/>
              </a:ext>
            </a:extLst>
          </p:cNvPr>
          <p:cNvSpPr/>
          <p:nvPr/>
        </p:nvSpPr>
        <p:spPr>
          <a:xfrm>
            <a:off x="0" y="6762750"/>
            <a:ext cx="12192000" cy="95250"/>
          </a:xfrm>
          <a:prstGeom prst="rect">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A2A66D4B-E377-92A1-2819-53F2B1C9DBA7}"/>
              </a:ext>
            </a:extLst>
          </p:cNvPr>
          <p:cNvSpPr/>
          <p:nvPr/>
        </p:nvSpPr>
        <p:spPr>
          <a:xfrm>
            <a:off x="820965" y="481354"/>
            <a:ext cx="717550" cy="717550"/>
          </a:xfrm>
          <a:prstGeom prst="ellipse">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30" name="文本框 29">
            <a:extLst>
              <a:ext uri="{FF2B5EF4-FFF2-40B4-BE49-F238E27FC236}">
                <a16:creationId xmlns:a16="http://schemas.microsoft.com/office/drawing/2014/main" id="{5321353D-21C9-AB5E-0123-E929EDF2BB99}"/>
              </a:ext>
            </a:extLst>
          </p:cNvPr>
          <p:cNvSpPr txBox="1"/>
          <p:nvPr/>
        </p:nvSpPr>
        <p:spPr>
          <a:xfrm>
            <a:off x="850562" y="609296"/>
            <a:ext cx="658356" cy="461665"/>
          </a:xfrm>
          <a:prstGeom prst="rect">
            <a:avLst/>
          </a:prstGeom>
          <a:noFill/>
        </p:spPr>
        <p:txBody>
          <a:bodyPr wrap="square" rtlCol="0">
            <a:spAutoFit/>
          </a:bodyPr>
          <a:lstStyle/>
          <a:p>
            <a:pPr algn="ctr"/>
            <a:r>
              <a:rPr lang="en-US" altLang="zh-CN" sz="2400" b="1" dirty="0">
                <a:ln w="28575">
                  <a:noFill/>
                </a:ln>
                <a:solidFill>
                  <a:schemeClr val="bg1"/>
                </a:solidFill>
                <a:latin typeface="微软雅黑" panose="020B0503020204020204" pitchFamily="34" charset="-122"/>
                <a:ea typeface="微软雅黑" panose="020B0503020204020204" pitchFamily="34" charset="-122"/>
              </a:rPr>
              <a:t>05</a:t>
            </a:r>
            <a:endParaRPr lang="zh-CN" altLang="en-US" sz="4000" b="1" dirty="0">
              <a:ln w="28575">
                <a:noFill/>
              </a:ln>
              <a:solidFill>
                <a:schemeClr val="bg1"/>
              </a:solidFill>
              <a:latin typeface="微软雅黑" panose="020B0503020204020204" pitchFamily="34" charset="-122"/>
              <a:ea typeface="微软雅黑" panose="020B0503020204020204" pitchFamily="34" charset="-122"/>
            </a:endParaRPr>
          </a:p>
        </p:txBody>
      </p:sp>
      <p:sp>
        <p:nvSpPr>
          <p:cNvPr id="38" name="矩形 37">
            <a:extLst>
              <a:ext uri="{FF2B5EF4-FFF2-40B4-BE49-F238E27FC236}">
                <a16:creationId xmlns:a16="http://schemas.microsoft.com/office/drawing/2014/main" id="{7CD47658-CA95-FD5C-F374-7245C500DDD3}"/>
              </a:ext>
            </a:extLst>
          </p:cNvPr>
          <p:cNvSpPr/>
          <p:nvPr/>
        </p:nvSpPr>
        <p:spPr>
          <a:xfrm>
            <a:off x="1606212" y="443254"/>
            <a:ext cx="833498" cy="458908"/>
          </a:xfrm>
          <a:prstGeom prst="rect">
            <a:avLst/>
          </a:prstGeom>
        </p:spPr>
        <p:txBody>
          <a:bodyPr wrap="none">
            <a:spAutoFit/>
          </a:bodyPr>
          <a:lstStyle/>
          <a:p>
            <a:pPr>
              <a:lnSpc>
                <a:spcPct val="150000"/>
              </a:lnSpc>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TEAM</a:t>
            </a:r>
          </a:p>
        </p:txBody>
      </p:sp>
      <p:sp>
        <p:nvSpPr>
          <p:cNvPr id="39" name="文本框 38">
            <a:extLst>
              <a:ext uri="{FF2B5EF4-FFF2-40B4-BE49-F238E27FC236}">
                <a16:creationId xmlns:a16="http://schemas.microsoft.com/office/drawing/2014/main" id="{B6E82468-5FBB-D32F-D007-74925148C2BD}"/>
              </a:ext>
            </a:extLst>
          </p:cNvPr>
          <p:cNvSpPr txBox="1"/>
          <p:nvPr/>
        </p:nvSpPr>
        <p:spPr>
          <a:xfrm>
            <a:off x="1606212" y="881168"/>
            <a:ext cx="4243386" cy="276999"/>
          </a:xfrm>
          <a:prstGeom prst="rect">
            <a:avLst/>
          </a:prstGeom>
          <a:noFill/>
        </p:spPr>
        <p:txBody>
          <a:bodyPr wrap="square" rtlCol="0">
            <a:spAutoFit/>
          </a:bodyPr>
          <a:lstStyle>
            <a:defPPr>
              <a:defRPr lang="zh-CN"/>
            </a:defPPr>
            <a:lvl1pPr algn="ctr">
              <a:defRPr sz="6000" b="1">
                <a:blipFill dpi="0" rotWithShape="1">
                  <a:blip r:embed="rId3"/>
                  <a:srcRect/>
                  <a:stretch>
                    <a:fillRect/>
                  </a:stretch>
                </a:blipFill>
              </a:defRPr>
            </a:lvl1pPr>
          </a:lstStyle>
          <a:p>
            <a:pPr algn="l"/>
            <a:r>
              <a:rPr lang="en-US" altLang="zh-CN" sz="1200" b="0" dirty="0">
                <a:solidFill>
                  <a:schemeClr val="tx1">
                    <a:lumMod val="75000"/>
                    <a:lumOff val="25000"/>
                  </a:schemeClr>
                </a:solidFill>
                <a:latin typeface="微软雅黑" panose="020B0503020204020204" pitchFamily="34" charset="-122"/>
                <a:ea typeface="微软雅黑" panose="020B0503020204020204" pitchFamily="34" charset="-122"/>
              </a:rPr>
              <a:t>Group</a:t>
            </a:r>
            <a:r>
              <a:rPr lang="zh-CN" altLang="en-US" sz="1200" b="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200" b="0" dirty="0">
                <a:solidFill>
                  <a:schemeClr val="tx1">
                    <a:lumMod val="75000"/>
                    <a:lumOff val="25000"/>
                  </a:schemeClr>
                </a:solidFill>
                <a:latin typeface="微软雅黑" panose="020B0503020204020204" pitchFamily="34" charset="-122"/>
                <a:ea typeface="微软雅黑" panose="020B0503020204020204" pitchFamily="34" charset="-122"/>
              </a:rPr>
              <a:t>Members</a:t>
            </a:r>
            <a:r>
              <a:rPr lang="zh-CN" altLang="en-US" sz="1200" b="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200" b="0" dirty="0">
                <a:solidFill>
                  <a:schemeClr val="tx1">
                    <a:lumMod val="75000"/>
                    <a:lumOff val="25000"/>
                  </a:schemeClr>
                </a:solidFill>
                <a:latin typeface="微软雅黑" panose="020B0503020204020204" pitchFamily="34" charset="-122"/>
                <a:ea typeface="微软雅黑" panose="020B0503020204020204" pitchFamily="34" charset="-122"/>
              </a:rPr>
              <a:t>&amp;</a:t>
            </a:r>
            <a:r>
              <a:rPr lang="zh-CN" altLang="en-US" sz="1200" b="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200" b="0" dirty="0">
                <a:solidFill>
                  <a:schemeClr val="tx1">
                    <a:lumMod val="75000"/>
                    <a:lumOff val="25000"/>
                  </a:schemeClr>
                </a:solidFill>
                <a:latin typeface="微软雅黑" panose="020B0503020204020204" pitchFamily="34" charset="-122"/>
                <a:ea typeface="微软雅黑" panose="020B0503020204020204" pitchFamily="34" charset="-122"/>
              </a:rPr>
              <a:t>Teamwork</a:t>
            </a:r>
            <a:endParaRPr lang="zh-CN" altLang="en-US" sz="1200" b="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 name="图片 1" descr="表格&#10;&#10;描述已自动生成">
            <a:extLst>
              <a:ext uri="{FF2B5EF4-FFF2-40B4-BE49-F238E27FC236}">
                <a16:creationId xmlns:a16="http://schemas.microsoft.com/office/drawing/2014/main" id="{6FADB663-1198-A1AC-57B9-53C8858CF5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2692" y="1299089"/>
            <a:ext cx="7860249" cy="4834820"/>
          </a:xfrm>
          <a:prstGeom prst="rect">
            <a:avLst/>
          </a:prstGeom>
        </p:spPr>
      </p:pic>
    </p:spTree>
    <p:extLst>
      <p:ext uri="{BB962C8B-B14F-4D97-AF65-F5344CB8AC3E}">
        <p14:creationId xmlns:p14="http://schemas.microsoft.com/office/powerpoint/2010/main" val="4625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2" cstate="print">
            <a:extLst>
              <a:ext uri="{28A0092B-C50C-407E-A947-70E740481C1C}">
                <a14:useLocalDpi xmlns:a14="http://schemas.microsoft.com/office/drawing/2010/main" val="0"/>
              </a:ext>
            </a:extLst>
          </a:blip>
          <a:srcRect t="74497" r="73013"/>
          <a:stretch>
            <a:fillRect/>
          </a:stretch>
        </p:blipFill>
        <p:spPr>
          <a:xfrm>
            <a:off x="0" y="4636164"/>
            <a:ext cx="1567543" cy="2221837"/>
          </a:xfrm>
          <a:prstGeom prst="rect">
            <a:avLst/>
          </a:prstGeom>
        </p:spPr>
      </p:pic>
      <p:pic>
        <p:nvPicPr>
          <p:cNvPr id="7" name="图片 6"/>
          <p:cNvPicPr>
            <a:picLocks noChangeAspect="1"/>
          </p:cNvPicPr>
          <p:nvPr/>
        </p:nvPicPr>
        <p:blipFill rotWithShape="1">
          <a:blip r:embed="rId3" cstate="print">
            <a:extLst>
              <a:ext uri="{28A0092B-C50C-407E-A947-70E740481C1C}">
                <a14:useLocalDpi xmlns:a14="http://schemas.microsoft.com/office/drawing/2010/main" val="0"/>
              </a:ext>
            </a:extLst>
          </a:blip>
          <a:srcRect r="48887" b="57037"/>
          <a:stretch>
            <a:fillRect/>
          </a:stretch>
        </p:blipFill>
        <p:spPr>
          <a:xfrm rot="16200000" flipH="1">
            <a:off x="360227" y="-360229"/>
            <a:ext cx="2762973" cy="3483429"/>
          </a:xfrm>
          <a:prstGeom prst="rect">
            <a:avLst/>
          </a:prstGeom>
        </p:spPr>
      </p:pic>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r="48887" b="57037"/>
          <a:stretch>
            <a:fillRect/>
          </a:stretch>
        </p:blipFill>
        <p:spPr>
          <a:xfrm rot="16200000" flipV="1">
            <a:off x="9068799" y="3734799"/>
            <a:ext cx="2762973" cy="3483429"/>
          </a:xfrm>
          <a:prstGeom prst="rect">
            <a:avLst/>
          </a:prstGeom>
        </p:spPr>
      </p:pic>
      <p:pic>
        <p:nvPicPr>
          <p:cNvPr id="10" name="图片 9"/>
          <p:cNvPicPr>
            <a:picLocks noChangeAspect="1"/>
          </p:cNvPicPr>
          <p:nvPr/>
        </p:nvPicPr>
        <p:blipFill rotWithShape="1">
          <a:blip r:embed="rId4" cstate="print">
            <a:extLst>
              <a:ext uri="{28A0092B-C50C-407E-A947-70E740481C1C}">
                <a14:useLocalDpi xmlns:a14="http://schemas.microsoft.com/office/drawing/2010/main" val="0"/>
              </a:ext>
            </a:extLst>
          </a:blip>
          <a:srcRect l="80314" t="87196" r="5719" b="1799"/>
          <a:stretch>
            <a:fillRect/>
          </a:stretch>
        </p:blipFill>
        <p:spPr>
          <a:xfrm>
            <a:off x="10559143" y="2414720"/>
            <a:ext cx="870857" cy="1029197"/>
          </a:xfrm>
          <a:prstGeom prst="rect">
            <a:avLst/>
          </a:prstGeom>
        </p:spPr>
      </p:pic>
      <p:pic>
        <p:nvPicPr>
          <p:cNvPr id="11" name="图片 10"/>
          <p:cNvPicPr>
            <a:picLocks noChangeAspect="1"/>
          </p:cNvPicPr>
          <p:nvPr/>
        </p:nvPicPr>
        <p:blipFill rotWithShape="1">
          <a:blip r:embed="rId5" cstate="print">
            <a:extLst>
              <a:ext uri="{28A0092B-C50C-407E-A947-70E740481C1C}">
                <a14:useLocalDpi xmlns:a14="http://schemas.microsoft.com/office/drawing/2010/main" val="0"/>
              </a:ext>
            </a:extLst>
          </a:blip>
          <a:srcRect t="74497" r="73013"/>
          <a:stretch>
            <a:fillRect/>
          </a:stretch>
        </p:blipFill>
        <p:spPr>
          <a:xfrm flipH="1" flipV="1">
            <a:off x="10559143" y="-2"/>
            <a:ext cx="1632857" cy="2314413"/>
          </a:xfrm>
          <a:prstGeom prst="rect">
            <a:avLst/>
          </a:prstGeom>
        </p:spPr>
      </p:pic>
      <p:cxnSp>
        <p:nvCxnSpPr>
          <p:cNvPr id="19" name="直接连接符 18"/>
          <p:cNvCxnSpPr/>
          <p:nvPr/>
        </p:nvCxnSpPr>
        <p:spPr>
          <a:xfrm>
            <a:off x="3483428" y="261258"/>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632856" y="6589485"/>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301172" y="25835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1883571" y="19739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3867231" y="1098660"/>
            <a:ext cx="4419790" cy="4419790"/>
          </a:xfrm>
          <a:prstGeom prst="ellipse">
            <a:avLst/>
          </a:prstGeom>
          <a:solidFill>
            <a:srgbClr val="BE90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3917126" y="1148555"/>
            <a:ext cx="4320000" cy="4320000"/>
          </a:xfrm>
          <a:prstGeom prst="ellipse">
            <a:avLst/>
          </a:prstGeom>
          <a:noFill/>
          <a:ln w="190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p:nvPr/>
        </p:nvCxnSpPr>
        <p:spPr>
          <a:xfrm flipH="1">
            <a:off x="7719132" y="472525"/>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7692676" y="1035744"/>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3641928" y="5136350"/>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3615472" y="5699569"/>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3878950" y="4032696"/>
            <a:ext cx="4434100" cy="584775"/>
          </a:xfrm>
          <a:prstGeom prst="rect">
            <a:avLst/>
          </a:prstGeom>
          <a:noFill/>
        </p:spPr>
        <p:txBody>
          <a:bodyPr wrap="square" rtlCol="0">
            <a:sp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Thanks</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2781300" y="2467317"/>
            <a:ext cx="6629400" cy="15696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800" b="1" dirty="0">
                <a:solidFill>
                  <a:schemeClr val="bg1"/>
                </a:solidFill>
                <a:latin typeface="Road Rage" pitchFamily="50" charset="0"/>
              </a:rPr>
              <a:t>Report is </a:t>
            </a:r>
          </a:p>
          <a:p>
            <a:pPr algn="ctr"/>
            <a:r>
              <a:rPr lang="en-US" altLang="zh-CN" sz="4800" b="1" dirty="0">
                <a:solidFill>
                  <a:schemeClr val="bg1"/>
                </a:solidFill>
                <a:latin typeface="Road Rage" pitchFamily="50" charset="0"/>
              </a:rPr>
              <a:t>completed</a:t>
            </a:r>
            <a:endParaRPr lang="zh-CN" altLang="en-US" sz="5400" dirty="0">
              <a:solidFill>
                <a:schemeClr val="bg1"/>
              </a:solidFill>
              <a:latin typeface="Road Rage" pitchFamily="50" charset="0"/>
              <a:ea typeface="微软雅黑" panose="020B0503020204020204" pitchFamily="34" charset="-122"/>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cstate="print">
            <a:extLst>
              <a:ext uri="{28A0092B-C50C-407E-A947-70E740481C1C}">
                <a14:useLocalDpi xmlns:a14="http://schemas.microsoft.com/office/drawing/2010/main" val="0"/>
              </a:ext>
            </a:extLst>
          </a:blip>
          <a:srcRect t="74497" r="73013"/>
          <a:stretch>
            <a:fillRect/>
          </a:stretch>
        </p:blipFill>
        <p:spPr>
          <a:xfrm>
            <a:off x="0" y="4636164"/>
            <a:ext cx="1567543" cy="2221837"/>
          </a:xfrm>
          <a:prstGeom prst="rect">
            <a:avLst/>
          </a:prstGeom>
        </p:spPr>
      </p:pic>
      <p:pic>
        <p:nvPicPr>
          <p:cNvPr id="7" name="图片 6"/>
          <p:cNvPicPr>
            <a:picLocks noChangeAspect="1"/>
          </p:cNvPicPr>
          <p:nvPr/>
        </p:nvPicPr>
        <p:blipFill rotWithShape="1">
          <a:blip r:embed="rId4" cstate="print">
            <a:extLst>
              <a:ext uri="{28A0092B-C50C-407E-A947-70E740481C1C}">
                <a14:useLocalDpi xmlns:a14="http://schemas.microsoft.com/office/drawing/2010/main" val="0"/>
              </a:ext>
            </a:extLst>
          </a:blip>
          <a:srcRect r="48887" b="57037"/>
          <a:stretch>
            <a:fillRect/>
          </a:stretch>
        </p:blipFill>
        <p:spPr>
          <a:xfrm rot="16200000" flipH="1">
            <a:off x="360227" y="-360229"/>
            <a:ext cx="2762973" cy="3483429"/>
          </a:xfrm>
          <a:prstGeom prst="rect">
            <a:avLst/>
          </a:prstGeom>
        </p:spPr>
      </p:pic>
      <p:pic>
        <p:nvPicPr>
          <p:cNvPr id="8" name="图片 7"/>
          <p:cNvPicPr>
            <a:picLocks noChangeAspect="1"/>
          </p:cNvPicPr>
          <p:nvPr/>
        </p:nvPicPr>
        <p:blipFill rotWithShape="1">
          <a:blip r:embed="rId4" cstate="print">
            <a:extLst>
              <a:ext uri="{28A0092B-C50C-407E-A947-70E740481C1C}">
                <a14:useLocalDpi xmlns:a14="http://schemas.microsoft.com/office/drawing/2010/main" val="0"/>
              </a:ext>
            </a:extLst>
          </a:blip>
          <a:srcRect r="48887" b="57037"/>
          <a:stretch>
            <a:fillRect/>
          </a:stretch>
        </p:blipFill>
        <p:spPr>
          <a:xfrm rot="16200000" flipV="1">
            <a:off x="9068799" y="3734799"/>
            <a:ext cx="2762973" cy="3483429"/>
          </a:xfrm>
          <a:prstGeom prst="rect">
            <a:avLst/>
          </a:prstGeom>
        </p:spPr>
      </p:pic>
      <p:pic>
        <p:nvPicPr>
          <p:cNvPr id="10" name="图片 9"/>
          <p:cNvPicPr>
            <a:picLocks noChangeAspect="1"/>
          </p:cNvPicPr>
          <p:nvPr/>
        </p:nvPicPr>
        <p:blipFill rotWithShape="1">
          <a:blip r:embed="rId5" cstate="print">
            <a:extLst>
              <a:ext uri="{28A0092B-C50C-407E-A947-70E740481C1C}">
                <a14:useLocalDpi xmlns:a14="http://schemas.microsoft.com/office/drawing/2010/main" val="0"/>
              </a:ext>
            </a:extLst>
          </a:blip>
          <a:srcRect l="80314" t="87196" r="5719" b="1799"/>
          <a:stretch>
            <a:fillRect/>
          </a:stretch>
        </p:blipFill>
        <p:spPr>
          <a:xfrm>
            <a:off x="10559143" y="2414720"/>
            <a:ext cx="870857" cy="1029197"/>
          </a:xfrm>
          <a:prstGeom prst="rect">
            <a:avLst/>
          </a:prstGeom>
        </p:spPr>
      </p:pic>
      <p:pic>
        <p:nvPicPr>
          <p:cNvPr id="11" name="图片 10"/>
          <p:cNvPicPr>
            <a:picLocks noChangeAspect="1"/>
          </p:cNvPicPr>
          <p:nvPr/>
        </p:nvPicPr>
        <p:blipFill rotWithShape="1">
          <a:blip r:embed="rId6" cstate="print">
            <a:extLst>
              <a:ext uri="{28A0092B-C50C-407E-A947-70E740481C1C}">
                <a14:useLocalDpi xmlns:a14="http://schemas.microsoft.com/office/drawing/2010/main" val="0"/>
              </a:ext>
            </a:extLst>
          </a:blip>
          <a:srcRect t="74497" r="73013"/>
          <a:stretch>
            <a:fillRect/>
          </a:stretch>
        </p:blipFill>
        <p:spPr>
          <a:xfrm flipH="1" flipV="1">
            <a:off x="10559143" y="-2"/>
            <a:ext cx="1632857" cy="2314413"/>
          </a:xfrm>
          <a:prstGeom prst="rect">
            <a:avLst/>
          </a:prstGeom>
        </p:spPr>
      </p:pic>
      <p:cxnSp>
        <p:nvCxnSpPr>
          <p:cNvPr id="19" name="直接连接符 18"/>
          <p:cNvCxnSpPr/>
          <p:nvPr/>
        </p:nvCxnSpPr>
        <p:spPr>
          <a:xfrm>
            <a:off x="3483428" y="261258"/>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632856" y="6589485"/>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301172" y="25835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11883571" y="19739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3867231" y="1098660"/>
            <a:ext cx="4419790" cy="4419790"/>
          </a:xfrm>
          <a:prstGeom prst="ellipse">
            <a:avLst/>
          </a:prstGeom>
          <a:solidFill>
            <a:srgbClr val="BE90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3917126" y="1148555"/>
            <a:ext cx="4320000" cy="4320000"/>
          </a:xfrm>
          <a:prstGeom prst="ellipse">
            <a:avLst/>
          </a:prstGeom>
          <a:noFill/>
          <a:ln w="190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p:nvPr/>
        </p:nvCxnSpPr>
        <p:spPr>
          <a:xfrm flipH="1">
            <a:off x="7719132" y="472525"/>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7692676" y="1035744"/>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3641928" y="5136350"/>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3615472" y="5699569"/>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sp>
        <p:nvSpPr>
          <p:cNvPr id="28" name="文本框 27"/>
          <p:cNvSpPr txBox="1"/>
          <p:nvPr/>
        </p:nvSpPr>
        <p:spPr>
          <a:xfrm>
            <a:off x="4050018" y="3090928"/>
            <a:ext cx="5551074" cy="1569660"/>
          </a:xfrm>
          <a:prstGeom prst="rect">
            <a:avLst/>
          </a:prstGeom>
          <a:noFill/>
        </p:spPr>
        <p:txBody>
          <a:bodyPr wrap="square" rtlCol="0">
            <a:spAutoFit/>
          </a:bodyPr>
          <a:lstStyle>
            <a:defPPr>
              <a:defRPr lang="zh-CN"/>
            </a:defPPr>
            <a:lvl1pPr algn="ctr">
              <a:defRPr sz="6000" b="1">
                <a:blipFill dpi="0" rotWithShape="1">
                  <a:blip r:embed="rId7"/>
                  <a:srcRect/>
                  <a:stretch>
                    <a:fillRect/>
                  </a:stretch>
                </a:blipFill>
              </a:defRPr>
            </a:lvl1pPr>
          </a:lstStyle>
          <a:p>
            <a:pPr lvl="1"/>
            <a:r>
              <a:rPr lang="en-GB" altLang="en-US" sz="2400" kern="0" dirty="0">
                <a:solidFill>
                  <a:schemeClr val="bg1"/>
                </a:solidFill>
                <a:latin typeface="Microsoft YaHei" panose="020B0503020204020204" pitchFamily="34" charset="-122"/>
                <a:ea typeface="Microsoft YaHei" panose="020B0503020204020204" pitchFamily="34" charset="-122"/>
              </a:rPr>
              <a:t>How did you rank the </a:t>
            </a:r>
          </a:p>
          <a:p>
            <a:pPr lvl="1"/>
            <a:r>
              <a:rPr lang="en-GB" altLang="en-US" sz="2400" kern="0" dirty="0">
                <a:solidFill>
                  <a:schemeClr val="bg1"/>
                </a:solidFill>
                <a:latin typeface="Microsoft YaHei" panose="020B0503020204020204" pitchFamily="34" charset="-122"/>
                <a:ea typeface="Microsoft YaHei" panose="020B0503020204020204" pitchFamily="34" charset="-122"/>
              </a:rPr>
              <a:t>objectives</a:t>
            </a:r>
            <a:r>
              <a:rPr lang="zh-CN" altLang="en-US" sz="2400" kern="0" dirty="0">
                <a:solidFill>
                  <a:schemeClr val="bg1"/>
                </a:solidFill>
                <a:latin typeface="Microsoft YaHei" panose="020B0503020204020204" pitchFamily="34" charset="-122"/>
                <a:ea typeface="Microsoft YaHei" panose="020B0503020204020204" pitchFamily="34" charset="-122"/>
              </a:rPr>
              <a:t> </a:t>
            </a:r>
            <a:r>
              <a:rPr lang="en-GB" altLang="en-US" sz="2400" kern="0" dirty="0">
                <a:solidFill>
                  <a:schemeClr val="bg1"/>
                </a:solidFill>
                <a:latin typeface="Microsoft YaHei" panose="020B0503020204020204" pitchFamily="34" charset="-122"/>
                <a:ea typeface="Microsoft YaHei" panose="020B0503020204020204" pitchFamily="34" charset="-122"/>
              </a:rPr>
              <a:t>TCQ and did </a:t>
            </a:r>
          </a:p>
          <a:p>
            <a:pPr lvl="1"/>
            <a:r>
              <a:rPr lang="en-GB" altLang="en-US" sz="2400" kern="0" dirty="0">
                <a:solidFill>
                  <a:schemeClr val="bg1"/>
                </a:solidFill>
                <a:latin typeface="Microsoft YaHei" panose="020B0503020204020204" pitchFamily="34" charset="-122"/>
                <a:ea typeface="Microsoft YaHei" panose="020B0503020204020204" pitchFamily="34" charset="-122"/>
              </a:rPr>
              <a:t>these change during </a:t>
            </a:r>
          </a:p>
          <a:p>
            <a:pPr lvl="1"/>
            <a:r>
              <a:rPr lang="en-GB" altLang="en-US" sz="2400" kern="0" dirty="0">
                <a:solidFill>
                  <a:schemeClr val="bg1"/>
                </a:solidFill>
                <a:latin typeface="Microsoft YaHei" panose="020B0503020204020204" pitchFamily="34" charset="-122"/>
                <a:ea typeface="Microsoft YaHei" panose="020B0503020204020204" pitchFamily="34" charset="-122"/>
              </a:rPr>
              <a:t>the project?</a:t>
            </a:r>
          </a:p>
        </p:txBody>
      </p:sp>
      <p:sp>
        <p:nvSpPr>
          <p:cNvPr id="2" name="文本框 1">
            <a:extLst>
              <a:ext uri="{FF2B5EF4-FFF2-40B4-BE49-F238E27FC236}">
                <a16:creationId xmlns:a16="http://schemas.microsoft.com/office/drawing/2014/main" id="{A4AD5C4D-D77F-B4F4-B5A2-E95C7FA614BE}"/>
              </a:ext>
            </a:extLst>
          </p:cNvPr>
          <p:cNvSpPr txBox="1"/>
          <p:nvPr/>
        </p:nvSpPr>
        <p:spPr>
          <a:xfrm>
            <a:off x="5028563" y="1027374"/>
            <a:ext cx="1814752" cy="1569660"/>
          </a:xfrm>
          <a:prstGeom prst="rect">
            <a:avLst/>
          </a:prstGeom>
          <a:noFill/>
        </p:spPr>
        <p:txBody>
          <a:bodyPr wrap="square" rtlCol="0">
            <a:spAutoFit/>
          </a:bodyPr>
          <a:lstStyle/>
          <a:p>
            <a:pPr algn="ctr"/>
            <a:r>
              <a:rPr lang="en-US" altLang="zh-CN" sz="9600" dirty="0">
                <a:ln w="28575">
                  <a:noFill/>
                </a:ln>
                <a:solidFill>
                  <a:schemeClr val="bg1"/>
                </a:solidFill>
                <a:latin typeface="Road Rage" pitchFamily="50" charset="0"/>
                <a:ea typeface="微软雅黑" panose="020B0503020204020204" pitchFamily="34" charset="-122"/>
              </a:rPr>
              <a:t>o1</a:t>
            </a:r>
            <a:endParaRPr lang="zh-CN" altLang="en-US" sz="9600" dirty="0">
              <a:ln w="28575">
                <a:noFill/>
              </a:ln>
              <a:solidFill>
                <a:schemeClr val="bg1"/>
              </a:solidFill>
              <a:latin typeface="Road Rage" pitchFamily="50" charset="0"/>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3" name="矩形 22"/>
          <p:cNvSpPr/>
          <p:nvPr/>
        </p:nvSpPr>
        <p:spPr>
          <a:xfrm>
            <a:off x="0" y="0"/>
            <a:ext cx="12192000" cy="95250"/>
          </a:xfrm>
          <a:prstGeom prst="rect">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0" y="6762750"/>
            <a:ext cx="12192000" cy="95250"/>
          </a:xfrm>
          <a:prstGeom prst="rect">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820965" y="481354"/>
            <a:ext cx="717550" cy="717550"/>
          </a:xfrm>
          <a:prstGeom prst="ellipse">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30" name="文本框 29"/>
          <p:cNvSpPr txBox="1"/>
          <p:nvPr/>
        </p:nvSpPr>
        <p:spPr>
          <a:xfrm>
            <a:off x="850562" y="609296"/>
            <a:ext cx="658356" cy="461665"/>
          </a:xfrm>
          <a:prstGeom prst="rect">
            <a:avLst/>
          </a:prstGeom>
          <a:noFill/>
        </p:spPr>
        <p:txBody>
          <a:bodyPr wrap="square" rtlCol="0">
            <a:spAutoFit/>
          </a:bodyPr>
          <a:lstStyle/>
          <a:p>
            <a:pPr algn="ctr"/>
            <a:r>
              <a:rPr lang="en-US" altLang="zh-CN" sz="2400" b="1" dirty="0">
                <a:ln w="28575">
                  <a:noFill/>
                </a:ln>
                <a:solidFill>
                  <a:schemeClr val="bg1"/>
                </a:solidFill>
                <a:latin typeface="微软雅黑" panose="020B0503020204020204" pitchFamily="34" charset="-122"/>
                <a:ea typeface="微软雅黑" panose="020B0503020204020204" pitchFamily="34" charset="-122"/>
              </a:rPr>
              <a:t>01</a:t>
            </a:r>
            <a:endParaRPr lang="zh-CN" altLang="en-US" sz="4000" b="1" dirty="0">
              <a:ln w="28575">
                <a:noFill/>
              </a:ln>
              <a:solidFill>
                <a:schemeClr val="bg1"/>
              </a:solidFill>
              <a:latin typeface="微软雅黑" panose="020B0503020204020204" pitchFamily="34" charset="-122"/>
              <a:ea typeface="微软雅黑" panose="020B0503020204020204" pitchFamily="34" charset="-122"/>
            </a:endParaRPr>
          </a:p>
        </p:txBody>
      </p:sp>
      <p:sp>
        <p:nvSpPr>
          <p:cNvPr id="38" name="矩形 37"/>
          <p:cNvSpPr/>
          <p:nvPr/>
        </p:nvSpPr>
        <p:spPr>
          <a:xfrm>
            <a:off x="1606212" y="443254"/>
            <a:ext cx="641329" cy="458908"/>
          </a:xfrm>
          <a:prstGeom prst="rect">
            <a:avLst/>
          </a:prstGeom>
        </p:spPr>
        <p:txBody>
          <a:bodyPr wrap="none">
            <a:spAutoFit/>
          </a:bodyPr>
          <a:lstStyle/>
          <a:p>
            <a:pPr>
              <a:lnSpc>
                <a:spcPct val="150000"/>
              </a:lnSpc>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TCQ</a:t>
            </a:r>
          </a:p>
        </p:txBody>
      </p:sp>
      <p:sp>
        <p:nvSpPr>
          <p:cNvPr id="39" name="文本框 38"/>
          <p:cNvSpPr txBox="1"/>
          <p:nvPr/>
        </p:nvSpPr>
        <p:spPr>
          <a:xfrm>
            <a:off x="1606212" y="881168"/>
            <a:ext cx="4243386" cy="276999"/>
          </a:xfrm>
          <a:prstGeom prst="rect">
            <a:avLst/>
          </a:prstGeom>
          <a:noFill/>
        </p:spPr>
        <p:txBody>
          <a:bodyPr wrap="square" rtlCol="0">
            <a:spAutoFit/>
          </a:bodyPr>
          <a:lstStyle>
            <a:defPPr>
              <a:defRPr lang="zh-CN"/>
            </a:defPPr>
            <a:lvl1pPr algn="ctr">
              <a:defRPr sz="6000" b="1">
                <a:blipFill dpi="0" rotWithShape="1">
                  <a:blip r:embed="rId3"/>
                  <a:srcRect/>
                  <a:stretch>
                    <a:fillRect/>
                  </a:stretch>
                </a:blipFill>
              </a:defRPr>
            </a:lvl1pPr>
          </a:lstStyle>
          <a:p>
            <a:pPr algn="l"/>
            <a:r>
              <a:rPr lang="en-US" altLang="zh-CN" sz="1200" b="0" dirty="0">
                <a:solidFill>
                  <a:schemeClr val="tx1">
                    <a:lumMod val="75000"/>
                    <a:lumOff val="25000"/>
                  </a:schemeClr>
                </a:solidFill>
                <a:latin typeface="微软雅黑" panose="020B0503020204020204" pitchFamily="34" charset="-122"/>
                <a:ea typeface="微软雅黑" panose="020B0503020204020204" pitchFamily="34" charset="-122"/>
              </a:rPr>
              <a:t>Time &amp; Cost &amp; Quality</a:t>
            </a:r>
            <a:endParaRPr lang="zh-CN" altLang="en-US" sz="1200" b="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2176613" y="2044759"/>
            <a:ext cx="2324574" cy="2374282"/>
            <a:chOff x="2324098" y="2509214"/>
            <a:chExt cx="2324574" cy="2374282"/>
          </a:xfrm>
        </p:grpSpPr>
        <p:sp>
          <p:nvSpPr>
            <p:cNvPr id="9" name="AutoShape 5"/>
            <p:cNvSpPr/>
            <p:nvPr/>
          </p:nvSpPr>
          <p:spPr bwMode="auto">
            <a:xfrm>
              <a:off x="2463122" y="2509214"/>
              <a:ext cx="1053165" cy="900161"/>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599" y="21600"/>
                  </a:moveTo>
                  <a:cubicBezTo>
                    <a:pt x="0" y="14674"/>
                    <a:pt x="0" y="14674"/>
                    <a:pt x="0" y="14674"/>
                  </a:cubicBezTo>
                  <a:cubicBezTo>
                    <a:pt x="4517" y="6100"/>
                    <a:pt x="12282" y="577"/>
                    <a:pt x="20894" y="0"/>
                  </a:cubicBezTo>
                  <a:cubicBezTo>
                    <a:pt x="21600" y="13190"/>
                    <a:pt x="21600" y="13190"/>
                    <a:pt x="21600" y="13190"/>
                  </a:cubicBezTo>
                  <a:cubicBezTo>
                    <a:pt x="16517" y="13520"/>
                    <a:pt x="12141" y="16818"/>
                    <a:pt x="9599" y="21600"/>
                  </a:cubicBezTo>
                  <a:close/>
                </a:path>
              </a:pathLst>
            </a:custGeom>
            <a:solidFill>
              <a:srgbClr val="B17974"/>
            </a:solidFill>
            <a:ln>
              <a:solidFill>
                <a:schemeClr val="bg1"/>
              </a:solidFill>
            </a:ln>
          </p:spPr>
          <p:txBody>
            <a:bodyPr lIns="45719" tIns="45719" rIns="45719" bIns="45719"/>
            <a:lstStyle/>
            <a:p>
              <a:endParaRPr lang="zh-CN" altLang="en-US"/>
            </a:p>
          </p:txBody>
        </p:sp>
        <p:sp>
          <p:nvSpPr>
            <p:cNvPr id="10" name="AutoShape 6"/>
            <p:cNvSpPr/>
            <p:nvPr/>
          </p:nvSpPr>
          <p:spPr bwMode="auto">
            <a:xfrm>
              <a:off x="4013356" y="3112687"/>
              <a:ext cx="635316" cy="1189082"/>
            </a:xfrm>
            <a:custGeom>
              <a:avLst/>
              <a:gdLst>
                <a:gd name="T0" fmla="*/ 10026 w 20053"/>
                <a:gd name="T1" fmla="*/ 10800 h 21600"/>
                <a:gd name="T2" fmla="*/ 10026 w 20053"/>
                <a:gd name="T3" fmla="*/ 10800 h 21600"/>
                <a:gd name="T4" fmla="*/ 10026 w 20053"/>
                <a:gd name="T5" fmla="*/ 10800 h 21600"/>
                <a:gd name="T6" fmla="*/ 10026 w 20053"/>
                <a:gd name="T7" fmla="*/ 10800 h 21600"/>
              </a:gdLst>
              <a:ahLst/>
              <a:cxnLst>
                <a:cxn ang="0">
                  <a:pos x="T0" y="T1"/>
                </a:cxn>
                <a:cxn ang="0">
                  <a:pos x="T2" y="T3"/>
                </a:cxn>
                <a:cxn ang="0">
                  <a:pos x="T4" y="T5"/>
                </a:cxn>
                <a:cxn ang="0">
                  <a:pos x="T6" y="T7"/>
                </a:cxn>
              </a:cxnLst>
              <a:rect l="0" t="0" r="r" b="b"/>
              <a:pathLst>
                <a:path w="20053" h="21600">
                  <a:moveTo>
                    <a:pt x="0" y="4619"/>
                  </a:moveTo>
                  <a:cubicBezTo>
                    <a:pt x="15413" y="0"/>
                    <a:pt x="15413" y="0"/>
                    <a:pt x="15413" y="0"/>
                  </a:cubicBezTo>
                  <a:cubicBezTo>
                    <a:pt x="21599" y="6742"/>
                    <a:pt x="21599" y="14857"/>
                    <a:pt x="15413" y="21599"/>
                  </a:cubicBezTo>
                  <a:cubicBezTo>
                    <a:pt x="0" y="16980"/>
                    <a:pt x="0" y="16980"/>
                    <a:pt x="0" y="16980"/>
                  </a:cubicBezTo>
                  <a:cubicBezTo>
                    <a:pt x="1736" y="15169"/>
                    <a:pt x="2605" y="13047"/>
                    <a:pt x="2605" y="10800"/>
                  </a:cubicBezTo>
                  <a:cubicBezTo>
                    <a:pt x="2605" y="8552"/>
                    <a:pt x="1736" y="6492"/>
                    <a:pt x="0" y="4619"/>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11" name="AutoShape 7"/>
            <p:cNvSpPr/>
            <p:nvPr/>
          </p:nvSpPr>
          <p:spPr bwMode="auto">
            <a:xfrm>
              <a:off x="3462697" y="3982558"/>
              <a:ext cx="1055495" cy="9009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960" y="0"/>
                  </a:moveTo>
                  <a:cubicBezTo>
                    <a:pt x="21599" y="6925"/>
                    <a:pt x="21599" y="6925"/>
                    <a:pt x="21599" y="6925"/>
                  </a:cubicBezTo>
                  <a:cubicBezTo>
                    <a:pt x="17097" y="15499"/>
                    <a:pt x="9287" y="21022"/>
                    <a:pt x="703" y="21599"/>
                  </a:cubicBezTo>
                  <a:cubicBezTo>
                    <a:pt x="0" y="8491"/>
                    <a:pt x="0" y="8491"/>
                    <a:pt x="0" y="8491"/>
                  </a:cubicBezTo>
                  <a:cubicBezTo>
                    <a:pt x="5065" y="8079"/>
                    <a:pt x="9498" y="4781"/>
                    <a:pt x="11960" y="0"/>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12" name="AutoShape 8"/>
            <p:cNvSpPr/>
            <p:nvPr/>
          </p:nvSpPr>
          <p:spPr bwMode="auto">
            <a:xfrm>
              <a:off x="3454930" y="2516204"/>
              <a:ext cx="1055495" cy="893171"/>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3292"/>
                  </a:moveTo>
                  <a:cubicBezTo>
                    <a:pt x="562" y="0"/>
                    <a:pt x="562" y="0"/>
                    <a:pt x="562" y="0"/>
                  </a:cubicBezTo>
                  <a:cubicBezTo>
                    <a:pt x="9216" y="498"/>
                    <a:pt x="17026" y="5981"/>
                    <a:pt x="21599" y="14538"/>
                  </a:cubicBezTo>
                  <a:cubicBezTo>
                    <a:pt x="12031" y="21600"/>
                    <a:pt x="12031" y="21600"/>
                    <a:pt x="12031" y="21600"/>
                  </a:cubicBezTo>
                  <a:cubicBezTo>
                    <a:pt x="9498" y="16864"/>
                    <a:pt x="5065" y="13624"/>
                    <a:pt x="0" y="13292"/>
                  </a:cubicBezTo>
                  <a:close/>
                </a:path>
              </a:pathLst>
            </a:custGeom>
            <a:solidFill>
              <a:srgbClr val="B17974"/>
            </a:solidFill>
            <a:ln>
              <a:solidFill>
                <a:schemeClr val="bg1"/>
              </a:solidFill>
            </a:ln>
          </p:spPr>
          <p:txBody>
            <a:bodyPr lIns="45719" tIns="45719" rIns="45719" bIns="45719"/>
            <a:lstStyle/>
            <a:p>
              <a:endParaRPr lang="zh-CN" altLang="en-US"/>
            </a:p>
          </p:txBody>
        </p:sp>
        <p:sp>
          <p:nvSpPr>
            <p:cNvPr id="13" name="AutoShape 9"/>
            <p:cNvSpPr/>
            <p:nvPr/>
          </p:nvSpPr>
          <p:spPr bwMode="auto">
            <a:xfrm>
              <a:off x="2470112" y="3998092"/>
              <a:ext cx="1055495" cy="8838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8152"/>
                  </a:moveTo>
                  <a:cubicBezTo>
                    <a:pt x="21248" y="21600"/>
                    <a:pt x="21248" y="21600"/>
                    <a:pt x="21248" y="21600"/>
                  </a:cubicBezTo>
                  <a:cubicBezTo>
                    <a:pt x="12664" y="21347"/>
                    <a:pt x="4714" y="16052"/>
                    <a:pt x="0" y="7480"/>
                  </a:cubicBezTo>
                  <a:cubicBezTo>
                    <a:pt x="9357" y="0"/>
                    <a:pt x="9357" y="0"/>
                    <a:pt x="9357" y="0"/>
                  </a:cubicBezTo>
                  <a:cubicBezTo>
                    <a:pt x="12031" y="4790"/>
                    <a:pt x="16463" y="7984"/>
                    <a:pt x="21599" y="8152"/>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14" name="AutoShape 10"/>
            <p:cNvSpPr/>
            <p:nvPr/>
          </p:nvSpPr>
          <p:spPr bwMode="auto">
            <a:xfrm>
              <a:off x="2324098" y="3112687"/>
              <a:ext cx="637647" cy="1188306"/>
            </a:xfrm>
            <a:custGeom>
              <a:avLst/>
              <a:gdLst>
                <a:gd name="T0" fmla="+- 0 11588 1577"/>
                <a:gd name="T1" fmla="*/ T0 w 20023"/>
                <a:gd name="T2" fmla="*/ 10800 h 21600"/>
                <a:gd name="T3" fmla="+- 0 11588 1577"/>
                <a:gd name="T4" fmla="*/ T3 w 20023"/>
                <a:gd name="T5" fmla="*/ 10800 h 21600"/>
                <a:gd name="T6" fmla="+- 0 11588 1577"/>
                <a:gd name="T7" fmla="*/ T6 w 20023"/>
                <a:gd name="T8" fmla="*/ 10800 h 21600"/>
                <a:gd name="T9" fmla="+- 0 11588 1577"/>
                <a:gd name="T10" fmla="*/ T9 w 20023"/>
                <a:gd name="T11" fmla="*/ 10800 h 21600"/>
              </a:gdLst>
              <a:ahLst/>
              <a:cxnLst>
                <a:cxn ang="0">
                  <a:pos x="T1" y="T2"/>
                </a:cxn>
                <a:cxn ang="0">
                  <a:pos x="T4" y="T5"/>
                </a:cxn>
                <a:cxn ang="0">
                  <a:pos x="T7" y="T8"/>
                </a:cxn>
                <a:cxn ang="0">
                  <a:pos x="T10" y="T11"/>
                </a:cxn>
              </a:cxnLst>
              <a:rect l="0" t="0" r="r" b="b"/>
              <a:pathLst>
                <a:path w="20023" h="21600">
                  <a:moveTo>
                    <a:pt x="20022" y="16855"/>
                  </a:moveTo>
                  <a:cubicBezTo>
                    <a:pt x="4795" y="21599"/>
                    <a:pt x="4795" y="21599"/>
                    <a:pt x="4795" y="21599"/>
                  </a:cubicBezTo>
                  <a:cubicBezTo>
                    <a:pt x="-1469" y="14857"/>
                    <a:pt x="-1577" y="6804"/>
                    <a:pt x="4363" y="0"/>
                  </a:cubicBezTo>
                  <a:cubicBezTo>
                    <a:pt x="19807" y="4494"/>
                    <a:pt x="19807" y="4494"/>
                    <a:pt x="19807" y="4494"/>
                  </a:cubicBezTo>
                  <a:cubicBezTo>
                    <a:pt x="18187" y="6305"/>
                    <a:pt x="17323" y="8365"/>
                    <a:pt x="17323" y="10550"/>
                  </a:cubicBezTo>
                  <a:cubicBezTo>
                    <a:pt x="17323" y="12860"/>
                    <a:pt x="18295" y="14982"/>
                    <a:pt x="20022" y="16855"/>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15" name="AutoShape 11"/>
            <p:cNvSpPr/>
            <p:nvPr/>
          </p:nvSpPr>
          <p:spPr bwMode="auto">
            <a:xfrm rot="21540000">
              <a:off x="2713210" y="2803572"/>
              <a:ext cx="1548681" cy="1787896"/>
            </a:xfrm>
            <a:custGeom>
              <a:avLst/>
              <a:gdLst>
                <a:gd name="T0" fmla="*/ 1582737 w 21600"/>
                <a:gd name="T1" fmla="*/ 1827212 h 21600"/>
                <a:gd name="T2" fmla="*/ 1582737 w 21600"/>
                <a:gd name="T3" fmla="*/ 1827212 h 21600"/>
                <a:gd name="T4" fmla="*/ 1582737 w 21600"/>
                <a:gd name="T5" fmla="*/ 1827212 h 21600"/>
                <a:gd name="T6" fmla="*/ 1582737 w 21600"/>
                <a:gd name="T7" fmla="*/ 182721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lnTo>
                    <a:pt x="21599" y="5400"/>
                  </a:lnTo>
                  <a:lnTo>
                    <a:pt x="21599" y="16200"/>
                  </a:lnTo>
                  <a:lnTo>
                    <a:pt x="10799" y="21600"/>
                  </a:lnTo>
                  <a:lnTo>
                    <a:pt x="0" y="16199"/>
                  </a:lnTo>
                  <a:lnTo>
                    <a:pt x="0" y="5400"/>
                  </a:lnTo>
                  <a:lnTo>
                    <a:pt x="10800" y="0"/>
                  </a:lnTo>
                  <a:close/>
                </a:path>
              </a:pathLst>
            </a:custGeom>
            <a:solidFill>
              <a:schemeClr val="bg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zh-CN" altLang="en-US"/>
            </a:p>
          </p:txBody>
        </p:sp>
      </p:grpSp>
      <p:grpSp>
        <p:nvGrpSpPr>
          <p:cNvPr id="16" name="组合 15"/>
          <p:cNvGrpSpPr/>
          <p:nvPr/>
        </p:nvGrpSpPr>
        <p:grpSpPr>
          <a:xfrm>
            <a:off x="4860356" y="2044759"/>
            <a:ext cx="2324576" cy="2374282"/>
            <a:chOff x="4867694" y="2509214"/>
            <a:chExt cx="2324576" cy="2374282"/>
          </a:xfrm>
        </p:grpSpPr>
        <p:sp>
          <p:nvSpPr>
            <p:cNvPr id="17" name="AutoShape 15"/>
            <p:cNvSpPr/>
            <p:nvPr/>
          </p:nvSpPr>
          <p:spPr bwMode="auto">
            <a:xfrm>
              <a:off x="5005941" y="2509214"/>
              <a:ext cx="1053165" cy="900161"/>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599" y="21600"/>
                  </a:moveTo>
                  <a:cubicBezTo>
                    <a:pt x="0" y="14674"/>
                    <a:pt x="0" y="14674"/>
                    <a:pt x="0" y="14674"/>
                  </a:cubicBezTo>
                  <a:cubicBezTo>
                    <a:pt x="4517" y="6100"/>
                    <a:pt x="12282" y="577"/>
                    <a:pt x="20894" y="0"/>
                  </a:cubicBezTo>
                  <a:cubicBezTo>
                    <a:pt x="21600" y="13190"/>
                    <a:pt x="21600" y="13190"/>
                    <a:pt x="21600" y="13190"/>
                  </a:cubicBezTo>
                  <a:cubicBezTo>
                    <a:pt x="16517" y="13520"/>
                    <a:pt x="12141" y="16818"/>
                    <a:pt x="9599" y="21600"/>
                  </a:cubicBezTo>
                  <a:close/>
                </a:path>
              </a:pathLst>
            </a:custGeom>
            <a:solidFill>
              <a:srgbClr val="B17974"/>
            </a:solidFill>
            <a:ln>
              <a:solidFill>
                <a:schemeClr val="bg1"/>
              </a:solidFill>
            </a:ln>
          </p:spPr>
          <p:txBody>
            <a:bodyPr lIns="45719" tIns="45719" rIns="45719" bIns="45719"/>
            <a:lstStyle/>
            <a:p>
              <a:endParaRPr lang="zh-CN" altLang="en-US"/>
            </a:p>
          </p:txBody>
        </p:sp>
        <p:sp>
          <p:nvSpPr>
            <p:cNvPr id="18" name="AutoShape 16"/>
            <p:cNvSpPr/>
            <p:nvPr/>
          </p:nvSpPr>
          <p:spPr bwMode="auto">
            <a:xfrm>
              <a:off x="6556954" y="3112687"/>
              <a:ext cx="635316" cy="1189082"/>
            </a:xfrm>
            <a:custGeom>
              <a:avLst/>
              <a:gdLst>
                <a:gd name="T0" fmla="*/ 10026 w 20053"/>
                <a:gd name="T1" fmla="*/ 10800 h 21600"/>
                <a:gd name="T2" fmla="*/ 10026 w 20053"/>
                <a:gd name="T3" fmla="*/ 10800 h 21600"/>
                <a:gd name="T4" fmla="*/ 10026 w 20053"/>
                <a:gd name="T5" fmla="*/ 10800 h 21600"/>
                <a:gd name="T6" fmla="*/ 10026 w 20053"/>
                <a:gd name="T7" fmla="*/ 10800 h 21600"/>
              </a:gdLst>
              <a:ahLst/>
              <a:cxnLst>
                <a:cxn ang="0">
                  <a:pos x="T0" y="T1"/>
                </a:cxn>
                <a:cxn ang="0">
                  <a:pos x="T2" y="T3"/>
                </a:cxn>
                <a:cxn ang="0">
                  <a:pos x="T4" y="T5"/>
                </a:cxn>
                <a:cxn ang="0">
                  <a:pos x="T6" y="T7"/>
                </a:cxn>
              </a:cxnLst>
              <a:rect l="0" t="0" r="r" b="b"/>
              <a:pathLst>
                <a:path w="20053" h="21600">
                  <a:moveTo>
                    <a:pt x="0" y="4619"/>
                  </a:moveTo>
                  <a:cubicBezTo>
                    <a:pt x="15413" y="0"/>
                    <a:pt x="15413" y="0"/>
                    <a:pt x="15413" y="0"/>
                  </a:cubicBezTo>
                  <a:cubicBezTo>
                    <a:pt x="21599" y="6742"/>
                    <a:pt x="21599" y="14857"/>
                    <a:pt x="15413" y="21599"/>
                  </a:cubicBezTo>
                  <a:cubicBezTo>
                    <a:pt x="0" y="16980"/>
                    <a:pt x="0" y="16980"/>
                    <a:pt x="0" y="16980"/>
                  </a:cubicBezTo>
                  <a:cubicBezTo>
                    <a:pt x="1736" y="15169"/>
                    <a:pt x="2605" y="13047"/>
                    <a:pt x="2605" y="10800"/>
                  </a:cubicBezTo>
                  <a:cubicBezTo>
                    <a:pt x="2605" y="8552"/>
                    <a:pt x="1736" y="6492"/>
                    <a:pt x="0" y="4619"/>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19" name="AutoShape 17"/>
            <p:cNvSpPr/>
            <p:nvPr/>
          </p:nvSpPr>
          <p:spPr bwMode="auto">
            <a:xfrm>
              <a:off x="6006294" y="3982558"/>
              <a:ext cx="1055495" cy="9009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960" y="0"/>
                  </a:moveTo>
                  <a:cubicBezTo>
                    <a:pt x="21599" y="6925"/>
                    <a:pt x="21599" y="6925"/>
                    <a:pt x="21599" y="6925"/>
                  </a:cubicBezTo>
                  <a:cubicBezTo>
                    <a:pt x="17097" y="15499"/>
                    <a:pt x="9287" y="21022"/>
                    <a:pt x="703" y="21599"/>
                  </a:cubicBezTo>
                  <a:cubicBezTo>
                    <a:pt x="0" y="8491"/>
                    <a:pt x="0" y="8491"/>
                    <a:pt x="0" y="8491"/>
                  </a:cubicBezTo>
                  <a:cubicBezTo>
                    <a:pt x="5065" y="8079"/>
                    <a:pt x="9498" y="4781"/>
                    <a:pt x="11960" y="0"/>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20" name="AutoShape 18"/>
            <p:cNvSpPr/>
            <p:nvPr/>
          </p:nvSpPr>
          <p:spPr bwMode="auto">
            <a:xfrm>
              <a:off x="5997750" y="2516204"/>
              <a:ext cx="1055495" cy="893171"/>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3292"/>
                  </a:moveTo>
                  <a:cubicBezTo>
                    <a:pt x="562" y="0"/>
                    <a:pt x="562" y="0"/>
                    <a:pt x="562" y="0"/>
                  </a:cubicBezTo>
                  <a:cubicBezTo>
                    <a:pt x="9216" y="498"/>
                    <a:pt x="17026" y="5981"/>
                    <a:pt x="21599" y="14538"/>
                  </a:cubicBezTo>
                  <a:cubicBezTo>
                    <a:pt x="12031" y="21600"/>
                    <a:pt x="12031" y="21600"/>
                    <a:pt x="12031" y="21600"/>
                  </a:cubicBezTo>
                  <a:cubicBezTo>
                    <a:pt x="9498" y="16864"/>
                    <a:pt x="5065" y="13624"/>
                    <a:pt x="0" y="13292"/>
                  </a:cubicBezTo>
                  <a:close/>
                </a:path>
              </a:pathLst>
            </a:custGeom>
            <a:solidFill>
              <a:srgbClr val="B17974"/>
            </a:solidFill>
            <a:ln>
              <a:solidFill>
                <a:schemeClr val="bg1"/>
              </a:solidFill>
            </a:ln>
          </p:spPr>
          <p:txBody>
            <a:bodyPr lIns="45719" tIns="45719" rIns="45719" bIns="45719"/>
            <a:lstStyle/>
            <a:p>
              <a:endParaRPr lang="zh-CN" altLang="en-US"/>
            </a:p>
          </p:txBody>
        </p:sp>
        <p:sp>
          <p:nvSpPr>
            <p:cNvPr id="21" name="AutoShape 19"/>
            <p:cNvSpPr/>
            <p:nvPr/>
          </p:nvSpPr>
          <p:spPr bwMode="auto">
            <a:xfrm>
              <a:off x="5013709" y="3998092"/>
              <a:ext cx="1055495" cy="8838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8152"/>
                  </a:moveTo>
                  <a:cubicBezTo>
                    <a:pt x="21248" y="21600"/>
                    <a:pt x="21248" y="21600"/>
                    <a:pt x="21248" y="21600"/>
                  </a:cubicBezTo>
                  <a:cubicBezTo>
                    <a:pt x="12664" y="21347"/>
                    <a:pt x="4714" y="16052"/>
                    <a:pt x="0" y="7480"/>
                  </a:cubicBezTo>
                  <a:cubicBezTo>
                    <a:pt x="9357" y="0"/>
                    <a:pt x="9357" y="0"/>
                    <a:pt x="9357" y="0"/>
                  </a:cubicBezTo>
                  <a:cubicBezTo>
                    <a:pt x="12031" y="4790"/>
                    <a:pt x="16463" y="7984"/>
                    <a:pt x="21599" y="8152"/>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22" name="AutoShape 20"/>
            <p:cNvSpPr/>
            <p:nvPr/>
          </p:nvSpPr>
          <p:spPr bwMode="auto">
            <a:xfrm>
              <a:off x="4867694" y="3112687"/>
              <a:ext cx="637647" cy="1188306"/>
            </a:xfrm>
            <a:custGeom>
              <a:avLst/>
              <a:gdLst>
                <a:gd name="T0" fmla="+- 0 11588 1577"/>
                <a:gd name="T1" fmla="*/ T0 w 20023"/>
                <a:gd name="T2" fmla="*/ 10800 h 21600"/>
                <a:gd name="T3" fmla="+- 0 11588 1577"/>
                <a:gd name="T4" fmla="*/ T3 w 20023"/>
                <a:gd name="T5" fmla="*/ 10800 h 21600"/>
                <a:gd name="T6" fmla="+- 0 11588 1577"/>
                <a:gd name="T7" fmla="*/ T6 w 20023"/>
                <a:gd name="T8" fmla="*/ 10800 h 21600"/>
                <a:gd name="T9" fmla="+- 0 11588 1577"/>
                <a:gd name="T10" fmla="*/ T9 w 20023"/>
                <a:gd name="T11" fmla="*/ 10800 h 21600"/>
              </a:gdLst>
              <a:ahLst/>
              <a:cxnLst>
                <a:cxn ang="0">
                  <a:pos x="T1" y="T2"/>
                </a:cxn>
                <a:cxn ang="0">
                  <a:pos x="T4" y="T5"/>
                </a:cxn>
                <a:cxn ang="0">
                  <a:pos x="T7" y="T8"/>
                </a:cxn>
                <a:cxn ang="0">
                  <a:pos x="T10" y="T11"/>
                </a:cxn>
              </a:cxnLst>
              <a:rect l="0" t="0" r="r" b="b"/>
              <a:pathLst>
                <a:path w="20023" h="21600">
                  <a:moveTo>
                    <a:pt x="20022" y="16855"/>
                  </a:moveTo>
                  <a:cubicBezTo>
                    <a:pt x="4795" y="21599"/>
                    <a:pt x="4795" y="21599"/>
                    <a:pt x="4795" y="21599"/>
                  </a:cubicBezTo>
                  <a:cubicBezTo>
                    <a:pt x="-1469" y="14857"/>
                    <a:pt x="-1577" y="6804"/>
                    <a:pt x="4363" y="0"/>
                  </a:cubicBezTo>
                  <a:cubicBezTo>
                    <a:pt x="19807" y="4494"/>
                    <a:pt x="19807" y="4494"/>
                    <a:pt x="19807" y="4494"/>
                  </a:cubicBezTo>
                  <a:cubicBezTo>
                    <a:pt x="18187" y="6305"/>
                    <a:pt x="17323" y="8365"/>
                    <a:pt x="17323" y="10550"/>
                  </a:cubicBezTo>
                  <a:cubicBezTo>
                    <a:pt x="17323" y="12860"/>
                    <a:pt x="18295" y="14982"/>
                    <a:pt x="20022" y="16855"/>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25" name="AutoShape 21"/>
            <p:cNvSpPr/>
            <p:nvPr/>
          </p:nvSpPr>
          <p:spPr bwMode="auto">
            <a:xfrm rot="21540000">
              <a:off x="5256807" y="2802795"/>
              <a:ext cx="1548681" cy="1788673"/>
            </a:xfrm>
            <a:custGeom>
              <a:avLst/>
              <a:gdLst>
                <a:gd name="T0" fmla="*/ 1582737 w 21600"/>
                <a:gd name="T1" fmla="*/ 1828007 h 21600"/>
                <a:gd name="T2" fmla="*/ 1582737 w 21600"/>
                <a:gd name="T3" fmla="*/ 1828007 h 21600"/>
                <a:gd name="T4" fmla="*/ 1582737 w 21600"/>
                <a:gd name="T5" fmla="*/ 1828007 h 21600"/>
                <a:gd name="T6" fmla="*/ 1582737 w 21600"/>
                <a:gd name="T7" fmla="*/ 182800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lnTo>
                    <a:pt x="21599" y="5400"/>
                  </a:lnTo>
                  <a:lnTo>
                    <a:pt x="21599" y="16200"/>
                  </a:lnTo>
                  <a:lnTo>
                    <a:pt x="10799" y="21600"/>
                  </a:lnTo>
                  <a:lnTo>
                    <a:pt x="0" y="16199"/>
                  </a:lnTo>
                  <a:lnTo>
                    <a:pt x="0" y="5400"/>
                  </a:lnTo>
                  <a:lnTo>
                    <a:pt x="10800" y="0"/>
                  </a:lnTo>
                  <a:close/>
                </a:path>
              </a:pathLst>
            </a:custGeom>
            <a:solidFill>
              <a:schemeClr val="bg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zh-CN" altLang="en-US"/>
            </a:p>
          </p:txBody>
        </p:sp>
      </p:grpSp>
      <p:grpSp>
        <p:nvGrpSpPr>
          <p:cNvPr id="26" name="组合 25"/>
          <p:cNvGrpSpPr/>
          <p:nvPr/>
        </p:nvGrpSpPr>
        <p:grpSpPr>
          <a:xfrm>
            <a:off x="7544102" y="2044759"/>
            <a:ext cx="2323798" cy="2374282"/>
            <a:chOff x="7544102" y="2509214"/>
            <a:chExt cx="2323798" cy="2374282"/>
          </a:xfrm>
        </p:grpSpPr>
        <p:sp>
          <p:nvSpPr>
            <p:cNvPr id="27" name="AutoShape 25"/>
            <p:cNvSpPr/>
            <p:nvPr/>
          </p:nvSpPr>
          <p:spPr bwMode="auto">
            <a:xfrm>
              <a:off x="7682349" y="2509214"/>
              <a:ext cx="1053165" cy="900161"/>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599" y="21600"/>
                  </a:moveTo>
                  <a:cubicBezTo>
                    <a:pt x="0" y="14674"/>
                    <a:pt x="0" y="14674"/>
                    <a:pt x="0" y="14674"/>
                  </a:cubicBezTo>
                  <a:cubicBezTo>
                    <a:pt x="4517" y="6100"/>
                    <a:pt x="12282" y="577"/>
                    <a:pt x="20894" y="0"/>
                  </a:cubicBezTo>
                  <a:cubicBezTo>
                    <a:pt x="21600" y="13190"/>
                    <a:pt x="21600" y="13190"/>
                    <a:pt x="21600" y="13190"/>
                  </a:cubicBezTo>
                  <a:cubicBezTo>
                    <a:pt x="16517" y="13520"/>
                    <a:pt x="12141" y="16818"/>
                    <a:pt x="9599" y="21600"/>
                  </a:cubicBezTo>
                  <a:close/>
                </a:path>
              </a:pathLst>
            </a:custGeom>
            <a:solidFill>
              <a:srgbClr val="B17974"/>
            </a:solidFill>
            <a:ln>
              <a:solidFill>
                <a:schemeClr val="bg1"/>
              </a:solidFill>
            </a:ln>
          </p:spPr>
          <p:txBody>
            <a:bodyPr lIns="45719" tIns="45719" rIns="45719" bIns="45719"/>
            <a:lstStyle/>
            <a:p>
              <a:endParaRPr lang="zh-CN" altLang="en-US"/>
            </a:p>
          </p:txBody>
        </p:sp>
        <p:sp>
          <p:nvSpPr>
            <p:cNvPr id="28" name="AutoShape 26"/>
            <p:cNvSpPr/>
            <p:nvPr/>
          </p:nvSpPr>
          <p:spPr bwMode="auto">
            <a:xfrm>
              <a:off x="9233360" y="3112687"/>
              <a:ext cx="634540" cy="1189082"/>
            </a:xfrm>
            <a:custGeom>
              <a:avLst/>
              <a:gdLst>
                <a:gd name="T0" fmla="*/ 10026 w 20053"/>
                <a:gd name="T1" fmla="*/ 10800 h 21600"/>
                <a:gd name="T2" fmla="*/ 10026 w 20053"/>
                <a:gd name="T3" fmla="*/ 10800 h 21600"/>
                <a:gd name="T4" fmla="*/ 10026 w 20053"/>
                <a:gd name="T5" fmla="*/ 10800 h 21600"/>
                <a:gd name="T6" fmla="*/ 10026 w 20053"/>
                <a:gd name="T7" fmla="*/ 10800 h 21600"/>
              </a:gdLst>
              <a:ahLst/>
              <a:cxnLst>
                <a:cxn ang="0">
                  <a:pos x="T0" y="T1"/>
                </a:cxn>
                <a:cxn ang="0">
                  <a:pos x="T2" y="T3"/>
                </a:cxn>
                <a:cxn ang="0">
                  <a:pos x="T4" y="T5"/>
                </a:cxn>
                <a:cxn ang="0">
                  <a:pos x="T6" y="T7"/>
                </a:cxn>
              </a:cxnLst>
              <a:rect l="0" t="0" r="r" b="b"/>
              <a:pathLst>
                <a:path w="20053" h="21600">
                  <a:moveTo>
                    <a:pt x="0" y="4619"/>
                  </a:moveTo>
                  <a:cubicBezTo>
                    <a:pt x="15413" y="0"/>
                    <a:pt x="15413" y="0"/>
                    <a:pt x="15413" y="0"/>
                  </a:cubicBezTo>
                  <a:cubicBezTo>
                    <a:pt x="21599" y="6742"/>
                    <a:pt x="21599" y="14857"/>
                    <a:pt x="15413" y="21599"/>
                  </a:cubicBezTo>
                  <a:cubicBezTo>
                    <a:pt x="0" y="16980"/>
                    <a:pt x="0" y="16980"/>
                    <a:pt x="0" y="16980"/>
                  </a:cubicBezTo>
                  <a:cubicBezTo>
                    <a:pt x="1736" y="15169"/>
                    <a:pt x="2605" y="13047"/>
                    <a:pt x="2605" y="10800"/>
                  </a:cubicBezTo>
                  <a:cubicBezTo>
                    <a:pt x="2605" y="8552"/>
                    <a:pt x="1736" y="6492"/>
                    <a:pt x="0" y="4619"/>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31" name="AutoShape 27"/>
            <p:cNvSpPr/>
            <p:nvPr/>
          </p:nvSpPr>
          <p:spPr bwMode="auto">
            <a:xfrm>
              <a:off x="8681924" y="3982558"/>
              <a:ext cx="1055495" cy="9009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960" y="0"/>
                  </a:moveTo>
                  <a:cubicBezTo>
                    <a:pt x="21599" y="6925"/>
                    <a:pt x="21599" y="6925"/>
                    <a:pt x="21599" y="6925"/>
                  </a:cubicBezTo>
                  <a:cubicBezTo>
                    <a:pt x="17097" y="15499"/>
                    <a:pt x="9287" y="21022"/>
                    <a:pt x="703" y="21599"/>
                  </a:cubicBezTo>
                  <a:cubicBezTo>
                    <a:pt x="0" y="8491"/>
                    <a:pt x="0" y="8491"/>
                    <a:pt x="0" y="8491"/>
                  </a:cubicBezTo>
                  <a:cubicBezTo>
                    <a:pt x="5065" y="8079"/>
                    <a:pt x="9498" y="4781"/>
                    <a:pt x="11960" y="0"/>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32" name="AutoShape 28"/>
            <p:cNvSpPr/>
            <p:nvPr/>
          </p:nvSpPr>
          <p:spPr bwMode="auto">
            <a:xfrm>
              <a:off x="8674157" y="2516204"/>
              <a:ext cx="1055495" cy="893171"/>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3292"/>
                  </a:moveTo>
                  <a:cubicBezTo>
                    <a:pt x="562" y="0"/>
                    <a:pt x="562" y="0"/>
                    <a:pt x="562" y="0"/>
                  </a:cubicBezTo>
                  <a:cubicBezTo>
                    <a:pt x="9216" y="498"/>
                    <a:pt x="17026" y="5981"/>
                    <a:pt x="21599" y="14538"/>
                  </a:cubicBezTo>
                  <a:cubicBezTo>
                    <a:pt x="12031" y="21600"/>
                    <a:pt x="12031" y="21600"/>
                    <a:pt x="12031" y="21600"/>
                  </a:cubicBezTo>
                  <a:cubicBezTo>
                    <a:pt x="9498" y="16864"/>
                    <a:pt x="5065" y="13624"/>
                    <a:pt x="0" y="13292"/>
                  </a:cubicBezTo>
                  <a:close/>
                </a:path>
              </a:pathLst>
            </a:custGeom>
            <a:solidFill>
              <a:srgbClr val="B17974"/>
            </a:solidFill>
            <a:ln>
              <a:solidFill>
                <a:schemeClr val="bg1"/>
              </a:solidFill>
            </a:ln>
          </p:spPr>
          <p:txBody>
            <a:bodyPr lIns="45719" tIns="45719" rIns="45719" bIns="45719"/>
            <a:lstStyle/>
            <a:p>
              <a:endParaRPr lang="zh-CN" altLang="en-US"/>
            </a:p>
          </p:txBody>
        </p:sp>
        <p:sp>
          <p:nvSpPr>
            <p:cNvPr id="33" name="AutoShape 29"/>
            <p:cNvSpPr/>
            <p:nvPr/>
          </p:nvSpPr>
          <p:spPr bwMode="auto">
            <a:xfrm>
              <a:off x="7690115" y="3998092"/>
              <a:ext cx="1055495" cy="8838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8152"/>
                  </a:moveTo>
                  <a:cubicBezTo>
                    <a:pt x="21248" y="21600"/>
                    <a:pt x="21248" y="21600"/>
                    <a:pt x="21248" y="21600"/>
                  </a:cubicBezTo>
                  <a:cubicBezTo>
                    <a:pt x="12664" y="21347"/>
                    <a:pt x="4714" y="16052"/>
                    <a:pt x="0" y="7480"/>
                  </a:cubicBezTo>
                  <a:cubicBezTo>
                    <a:pt x="9357" y="0"/>
                    <a:pt x="9357" y="0"/>
                    <a:pt x="9357" y="0"/>
                  </a:cubicBezTo>
                  <a:cubicBezTo>
                    <a:pt x="12031" y="4790"/>
                    <a:pt x="16463" y="7984"/>
                    <a:pt x="21599" y="8152"/>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34" name="AutoShape 30"/>
            <p:cNvSpPr/>
            <p:nvPr/>
          </p:nvSpPr>
          <p:spPr bwMode="auto">
            <a:xfrm>
              <a:off x="7544102" y="3112687"/>
              <a:ext cx="636870" cy="1188306"/>
            </a:xfrm>
            <a:custGeom>
              <a:avLst/>
              <a:gdLst>
                <a:gd name="T0" fmla="+- 0 11588 1577"/>
                <a:gd name="T1" fmla="*/ T0 w 20023"/>
                <a:gd name="T2" fmla="*/ 10800 h 21600"/>
                <a:gd name="T3" fmla="+- 0 11588 1577"/>
                <a:gd name="T4" fmla="*/ T3 w 20023"/>
                <a:gd name="T5" fmla="*/ 10800 h 21600"/>
                <a:gd name="T6" fmla="+- 0 11588 1577"/>
                <a:gd name="T7" fmla="*/ T6 w 20023"/>
                <a:gd name="T8" fmla="*/ 10800 h 21600"/>
                <a:gd name="T9" fmla="+- 0 11588 1577"/>
                <a:gd name="T10" fmla="*/ T9 w 20023"/>
                <a:gd name="T11" fmla="*/ 10800 h 21600"/>
              </a:gdLst>
              <a:ahLst/>
              <a:cxnLst>
                <a:cxn ang="0">
                  <a:pos x="T1" y="T2"/>
                </a:cxn>
                <a:cxn ang="0">
                  <a:pos x="T4" y="T5"/>
                </a:cxn>
                <a:cxn ang="0">
                  <a:pos x="T7" y="T8"/>
                </a:cxn>
                <a:cxn ang="0">
                  <a:pos x="T10" y="T11"/>
                </a:cxn>
              </a:cxnLst>
              <a:rect l="0" t="0" r="r" b="b"/>
              <a:pathLst>
                <a:path w="20023" h="21600">
                  <a:moveTo>
                    <a:pt x="20022" y="16855"/>
                  </a:moveTo>
                  <a:cubicBezTo>
                    <a:pt x="4795" y="21599"/>
                    <a:pt x="4795" y="21599"/>
                    <a:pt x="4795" y="21599"/>
                  </a:cubicBezTo>
                  <a:cubicBezTo>
                    <a:pt x="-1469" y="14857"/>
                    <a:pt x="-1577" y="6804"/>
                    <a:pt x="4363" y="0"/>
                  </a:cubicBezTo>
                  <a:cubicBezTo>
                    <a:pt x="19807" y="4494"/>
                    <a:pt x="19807" y="4494"/>
                    <a:pt x="19807" y="4494"/>
                  </a:cubicBezTo>
                  <a:cubicBezTo>
                    <a:pt x="18187" y="6305"/>
                    <a:pt x="17323" y="8365"/>
                    <a:pt x="17323" y="10550"/>
                  </a:cubicBezTo>
                  <a:cubicBezTo>
                    <a:pt x="17323" y="12860"/>
                    <a:pt x="18295" y="14982"/>
                    <a:pt x="20022" y="16855"/>
                  </a:cubicBezTo>
                  <a:close/>
                </a:path>
              </a:pathLst>
            </a:custGeom>
            <a:solidFill>
              <a:srgbClr val="B17974"/>
            </a:solidFill>
            <a:ln>
              <a:solidFill>
                <a:schemeClr val="bg1"/>
              </a:solidFill>
            </a:ln>
            <a:effectLst/>
          </p:spPr>
          <p:txBody>
            <a:bodyPr lIns="45719" tIns="45719" rIns="45719" bIns="45719"/>
            <a:lstStyle/>
            <a:p>
              <a:pPr algn="l" defTabSz="914400">
                <a:lnSpc>
                  <a:spcPct val="100000"/>
                </a:lnSpc>
                <a:defRPr/>
              </a:pPr>
              <a:endParaRPr lang="es-ES" sz="1800" b="0">
                <a:solidFill>
                  <a:srgbClr val="000000"/>
                </a:solidFill>
                <a:latin typeface="Calibri" panose="020F0502020204030204" charset="0"/>
                <a:ea typeface="MS PGothic" panose="020B0600070205080204" charset="-128"/>
                <a:cs typeface="Calibri" panose="020F0502020204030204" charset="0"/>
                <a:sym typeface="Calibri" panose="020F0502020204030204" charset="0"/>
              </a:endParaRPr>
            </a:p>
          </p:txBody>
        </p:sp>
        <p:sp>
          <p:nvSpPr>
            <p:cNvPr id="35" name="AutoShape 31"/>
            <p:cNvSpPr/>
            <p:nvPr/>
          </p:nvSpPr>
          <p:spPr bwMode="auto">
            <a:xfrm rot="21540000">
              <a:off x="7933213" y="2802795"/>
              <a:ext cx="1548681" cy="1788673"/>
            </a:xfrm>
            <a:custGeom>
              <a:avLst/>
              <a:gdLst>
                <a:gd name="T0" fmla="*/ 1582737 w 21600"/>
                <a:gd name="T1" fmla="*/ 1828007 h 21600"/>
                <a:gd name="T2" fmla="*/ 1582737 w 21600"/>
                <a:gd name="T3" fmla="*/ 1828007 h 21600"/>
                <a:gd name="T4" fmla="*/ 1582737 w 21600"/>
                <a:gd name="T5" fmla="*/ 1828007 h 21600"/>
                <a:gd name="T6" fmla="*/ 1582737 w 21600"/>
                <a:gd name="T7" fmla="*/ 182800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lnTo>
                    <a:pt x="21599" y="5400"/>
                  </a:lnTo>
                  <a:lnTo>
                    <a:pt x="21599" y="16200"/>
                  </a:lnTo>
                  <a:lnTo>
                    <a:pt x="10799" y="21600"/>
                  </a:lnTo>
                  <a:lnTo>
                    <a:pt x="0" y="16199"/>
                  </a:lnTo>
                  <a:lnTo>
                    <a:pt x="0" y="5400"/>
                  </a:lnTo>
                  <a:lnTo>
                    <a:pt x="10800" y="0"/>
                  </a:lnTo>
                  <a:close/>
                </a:path>
              </a:pathLst>
            </a:custGeom>
            <a:solidFill>
              <a:schemeClr val="bg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zh-CN" altLang="en-US"/>
            </a:p>
          </p:txBody>
        </p:sp>
      </p:grpSp>
      <p:sp>
        <p:nvSpPr>
          <p:cNvPr id="36" name="文本框 35"/>
          <p:cNvSpPr txBox="1"/>
          <p:nvPr/>
        </p:nvSpPr>
        <p:spPr>
          <a:xfrm>
            <a:off x="2678770" y="2923880"/>
            <a:ext cx="1308457" cy="584775"/>
          </a:xfrm>
          <a:prstGeom prst="rect">
            <a:avLst/>
          </a:prstGeom>
          <a:noFill/>
        </p:spPr>
        <p:txBody>
          <a:bodyPr wrap="square" rtlCol="0">
            <a:spAutoFit/>
          </a:bodyPr>
          <a:lstStyle/>
          <a:p>
            <a:pPr algn="ctr"/>
            <a:r>
              <a:rPr lang="en-US" altLang="zh-CN" sz="3200" dirty="0">
                <a:solidFill>
                  <a:schemeClr val="tx1">
                    <a:lumMod val="75000"/>
                    <a:lumOff val="25000"/>
                  </a:schemeClr>
                </a:solidFill>
              </a:rPr>
              <a:t>TIME</a:t>
            </a:r>
            <a:endParaRPr lang="zh-CN" altLang="en-US" sz="3200" dirty="0">
              <a:solidFill>
                <a:schemeClr val="tx1">
                  <a:lumMod val="75000"/>
                  <a:lumOff val="25000"/>
                </a:schemeClr>
              </a:solidFill>
            </a:endParaRPr>
          </a:p>
        </p:txBody>
      </p:sp>
      <p:sp>
        <p:nvSpPr>
          <p:cNvPr id="37" name="文本框 36"/>
          <p:cNvSpPr txBox="1"/>
          <p:nvPr/>
        </p:nvSpPr>
        <p:spPr>
          <a:xfrm>
            <a:off x="5364525" y="2923880"/>
            <a:ext cx="1308457" cy="584775"/>
          </a:xfrm>
          <a:prstGeom prst="rect">
            <a:avLst/>
          </a:prstGeom>
          <a:noFill/>
        </p:spPr>
        <p:txBody>
          <a:bodyPr wrap="square" rtlCol="0">
            <a:spAutoFit/>
          </a:bodyPr>
          <a:lstStyle/>
          <a:p>
            <a:pPr algn="ctr"/>
            <a:r>
              <a:rPr lang="en-US" altLang="zh-CN" sz="3200" dirty="0">
                <a:solidFill>
                  <a:schemeClr val="tx1">
                    <a:lumMod val="75000"/>
                    <a:lumOff val="25000"/>
                  </a:schemeClr>
                </a:solidFill>
              </a:rPr>
              <a:t>COST</a:t>
            </a:r>
            <a:endParaRPr lang="zh-CN" altLang="en-US" sz="3200" dirty="0">
              <a:solidFill>
                <a:schemeClr val="tx1">
                  <a:lumMod val="75000"/>
                  <a:lumOff val="25000"/>
                </a:schemeClr>
              </a:solidFill>
            </a:endParaRPr>
          </a:p>
        </p:txBody>
      </p:sp>
      <p:sp>
        <p:nvSpPr>
          <p:cNvPr id="40" name="文本框 39"/>
          <p:cNvSpPr txBox="1"/>
          <p:nvPr/>
        </p:nvSpPr>
        <p:spPr>
          <a:xfrm>
            <a:off x="7823643" y="2921862"/>
            <a:ext cx="1668306" cy="584775"/>
          </a:xfrm>
          <a:prstGeom prst="rect">
            <a:avLst/>
          </a:prstGeom>
          <a:noFill/>
        </p:spPr>
        <p:txBody>
          <a:bodyPr wrap="square" rtlCol="0">
            <a:spAutoFit/>
          </a:bodyPr>
          <a:lstStyle/>
          <a:p>
            <a:pPr algn="ctr"/>
            <a:r>
              <a:rPr lang="en-US" altLang="zh-CN" sz="3200" dirty="0">
                <a:solidFill>
                  <a:schemeClr val="tx1">
                    <a:lumMod val="75000"/>
                    <a:lumOff val="25000"/>
                  </a:schemeClr>
                </a:solidFill>
              </a:rPr>
              <a:t>QUALITY</a:t>
            </a:r>
            <a:endParaRPr lang="zh-CN" altLang="en-US" sz="3200" dirty="0">
              <a:solidFill>
                <a:schemeClr val="tx1">
                  <a:lumMod val="75000"/>
                  <a:lumOff val="25000"/>
                </a:schemeClr>
              </a:solidFill>
            </a:endParaRPr>
          </a:p>
        </p:txBody>
      </p:sp>
      <p:sp>
        <p:nvSpPr>
          <p:cNvPr id="42" name="文本框 41"/>
          <p:cNvSpPr txBox="1"/>
          <p:nvPr/>
        </p:nvSpPr>
        <p:spPr>
          <a:xfrm>
            <a:off x="8031706" y="4544297"/>
            <a:ext cx="1284902" cy="338554"/>
          </a:xfrm>
          <a:prstGeom prst="rect">
            <a:avLst/>
          </a:prstGeom>
          <a:noFill/>
        </p:spPr>
        <p:txBody>
          <a:bodyPr wrap="square" rtlCol="0">
            <a:spAutoFit/>
          </a:bodyPr>
          <a:lstStyle/>
          <a:p>
            <a:pPr algn="ct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3</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4868124" y="4874453"/>
            <a:ext cx="2387486" cy="679801"/>
          </a:xfrm>
          <a:prstGeom prst="rect">
            <a:avLst/>
          </a:prstGeom>
          <a:noFill/>
        </p:spPr>
        <p:txBody>
          <a:bodyPr wrap="square" rtlCol="0">
            <a:spAutoFit/>
          </a:bodyPr>
          <a:lstStyle/>
          <a:p>
            <a:pPr algn="ctr">
              <a:lnSpc>
                <a:spcPct val="125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Target Profit £200k</a:t>
            </a:r>
          </a:p>
          <a:p>
            <a:pPr algn="ctr">
              <a:lnSpc>
                <a:spcPct val="125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Estimated </a:t>
            </a:r>
            <a:r>
              <a:rPr lang="en-US" altLang="zh-CN" sz="1600">
                <a:solidFill>
                  <a:schemeClr val="tx1">
                    <a:lumMod val="75000"/>
                    <a:lumOff val="25000"/>
                  </a:schemeClr>
                </a:solidFill>
                <a:latin typeface="微软雅黑" panose="020B0503020204020204" pitchFamily="34" charset="-122"/>
                <a:ea typeface="微软雅黑" panose="020B0503020204020204" pitchFamily="34" charset="-122"/>
              </a:rPr>
              <a:t>Profit £135k </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4" name="文本框 43"/>
          <p:cNvSpPr txBox="1"/>
          <p:nvPr/>
        </p:nvSpPr>
        <p:spPr>
          <a:xfrm>
            <a:off x="5419415" y="4544297"/>
            <a:ext cx="1284902" cy="338554"/>
          </a:xfrm>
          <a:prstGeom prst="rect">
            <a:avLst/>
          </a:prstGeom>
          <a:noFill/>
        </p:spPr>
        <p:txBody>
          <a:bodyPr wrap="square" rtlCol="0">
            <a:spAutoFit/>
          </a:bodyPr>
          <a:lstStyle/>
          <a:p>
            <a:pPr algn="ct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2</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5" name="文本框 44"/>
          <p:cNvSpPr txBox="1"/>
          <p:nvPr/>
        </p:nvSpPr>
        <p:spPr>
          <a:xfrm>
            <a:off x="2151034" y="4874453"/>
            <a:ext cx="2387486" cy="679738"/>
          </a:xfrm>
          <a:prstGeom prst="rect">
            <a:avLst/>
          </a:prstGeom>
          <a:noFill/>
        </p:spPr>
        <p:txBody>
          <a:bodyPr wrap="square" rtlCol="0">
            <a:spAutoFit/>
          </a:bodyPr>
          <a:lstStyle/>
          <a:p>
            <a:pPr algn="ctr">
              <a:lnSpc>
                <a:spcPct val="125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7</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periods</a:t>
            </a:r>
          </a:p>
          <a:p>
            <a:pPr algn="ctr">
              <a:lnSpc>
                <a:spcPct val="125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140</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days</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6" name="文本框 45"/>
          <p:cNvSpPr txBox="1"/>
          <p:nvPr/>
        </p:nvSpPr>
        <p:spPr>
          <a:xfrm>
            <a:off x="2702325" y="4544297"/>
            <a:ext cx="1284902" cy="338554"/>
          </a:xfrm>
          <a:prstGeom prst="rect">
            <a:avLst/>
          </a:prstGeom>
          <a:noFill/>
        </p:spPr>
        <p:txBody>
          <a:bodyPr wrap="square" rtlCol="0">
            <a:spAutoFit/>
          </a:bodyPr>
          <a:lstStyle/>
          <a:p>
            <a:pPr algn="ct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1</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 name="图片 2" descr="图形用户界面, 文本, 应用程序, 电子邮件&#10;&#10;描述已自动生成">
            <a:extLst>
              <a:ext uri="{FF2B5EF4-FFF2-40B4-BE49-F238E27FC236}">
                <a16:creationId xmlns:a16="http://schemas.microsoft.com/office/drawing/2014/main" id="{C9035821-462D-CDAD-5516-024F909C5398}"/>
              </a:ext>
            </a:extLst>
          </p:cNvPr>
          <p:cNvPicPr>
            <a:picLocks noChangeAspect="1"/>
          </p:cNvPicPr>
          <p:nvPr/>
        </p:nvPicPr>
        <p:blipFill>
          <a:blip r:embed="rId4">
            <a:extLst>
              <a:ext uri="{28A0092B-C50C-407E-A947-70E740481C1C}">
                <a14:useLocalDpi xmlns:a14="http://schemas.microsoft.com/office/drawing/2010/main" val="0"/>
              </a:ext>
            </a:extLst>
          </a:blip>
          <a:srcRect t="55136" r="60096" b="-156"/>
          <a:stretch/>
        </p:blipFill>
        <p:spPr>
          <a:xfrm>
            <a:off x="7615158" y="4845011"/>
            <a:ext cx="3101518" cy="149021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3B2827-2DC9-E117-681A-9CAA7B32114C}"/>
            </a:ext>
          </a:extLst>
        </p:cNvPr>
        <p:cNvGrpSpPr/>
        <p:nvPr/>
      </p:nvGrpSpPr>
      <p:grpSpPr>
        <a:xfrm>
          <a:off x="0" y="0"/>
          <a:ext cx="0" cy="0"/>
          <a:chOff x="0" y="0"/>
          <a:chExt cx="0" cy="0"/>
        </a:xfrm>
      </p:grpSpPr>
      <p:pic>
        <p:nvPicPr>
          <p:cNvPr id="6" name="图片 5">
            <a:extLst>
              <a:ext uri="{FF2B5EF4-FFF2-40B4-BE49-F238E27FC236}">
                <a16:creationId xmlns:a16="http://schemas.microsoft.com/office/drawing/2014/main" id="{84AE09E6-5BFF-A760-8452-87DAF9601E9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74497" r="73013"/>
          <a:stretch>
            <a:fillRect/>
          </a:stretch>
        </p:blipFill>
        <p:spPr>
          <a:xfrm>
            <a:off x="0" y="4636164"/>
            <a:ext cx="1567543" cy="2221837"/>
          </a:xfrm>
          <a:prstGeom prst="rect">
            <a:avLst/>
          </a:prstGeom>
        </p:spPr>
      </p:pic>
      <p:pic>
        <p:nvPicPr>
          <p:cNvPr id="7" name="图片 6">
            <a:extLst>
              <a:ext uri="{FF2B5EF4-FFF2-40B4-BE49-F238E27FC236}">
                <a16:creationId xmlns:a16="http://schemas.microsoft.com/office/drawing/2014/main" id="{58B9F855-D7CC-ED99-B003-775A48474E4B}"/>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48887" b="57037"/>
          <a:stretch>
            <a:fillRect/>
          </a:stretch>
        </p:blipFill>
        <p:spPr>
          <a:xfrm rot="16200000" flipH="1">
            <a:off x="360227" y="-360229"/>
            <a:ext cx="2762973" cy="3483429"/>
          </a:xfrm>
          <a:prstGeom prst="rect">
            <a:avLst/>
          </a:prstGeom>
        </p:spPr>
      </p:pic>
      <p:pic>
        <p:nvPicPr>
          <p:cNvPr id="8" name="图片 7">
            <a:extLst>
              <a:ext uri="{FF2B5EF4-FFF2-40B4-BE49-F238E27FC236}">
                <a16:creationId xmlns:a16="http://schemas.microsoft.com/office/drawing/2014/main" id="{6FC8994B-82F0-6DD8-5D22-2F2AB0E6E8C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48887" b="57037"/>
          <a:stretch>
            <a:fillRect/>
          </a:stretch>
        </p:blipFill>
        <p:spPr>
          <a:xfrm rot="16200000" flipV="1">
            <a:off x="9068799" y="3734799"/>
            <a:ext cx="2762973" cy="3483429"/>
          </a:xfrm>
          <a:prstGeom prst="rect">
            <a:avLst/>
          </a:prstGeom>
        </p:spPr>
      </p:pic>
      <p:pic>
        <p:nvPicPr>
          <p:cNvPr id="10" name="图片 9">
            <a:extLst>
              <a:ext uri="{FF2B5EF4-FFF2-40B4-BE49-F238E27FC236}">
                <a16:creationId xmlns:a16="http://schemas.microsoft.com/office/drawing/2014/main" id="{BB07037E-8098-F8CC-4DE6-32462CB4644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80314" t="87196" r="5719" b="1799"/>
          <a:stretch>
            <a:fillRect/>
          </a:stretch>
        </p:blipFill>
        <p:spPr>
          <a:xfrm>
            <a:off x="10559143" y="2414720"/>
            <a:ext cx="870857" cy="1029197"/>
          </a:xfrm>
          <a:prstGeom prst="rect">
            <a:avLst/>
          </a:prstGeom>
        </p:spPr>
      </p:pic>
      <p:pic>
        <p:nvPicPr>
          <p:cNvPr id="11" name="图片 10">
            <a:extLst>
              <a:ext uri="{FF2B5EF4-FFF2-40B4-BE49-F238E27FC236}">
                <a16:creationId xmlns:a16="http://schemas.microsoft.com/office/drawing/2014/main" id="{EFAED219-6C6E-5899-6BE7-C98EBA7EBE3E}"/>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74497" r="73013"/>
          <a:stretch>
            <a:fillRect/>
          </a:stretch>
        </p:blipFill>
        <p:spPr>
          <a:xfrm flipH="1" flipV="1">
            <a:off x="10559143" y="-2"/>
            <a:ext cx="1632857" cy="2314413"/>
          </a:xfrm>
          <a:prstGeom prst="rect">
            <a:avLst/>
          </a:prstGeom>
        </p:spPr>
      </p:pic>
      <p:cxnSp>
        <p:nvCxnSpPr>
          <p:cNvPr id="19" name="直接连接符 18">
            <a:extLst>
              <a:ext uri="{FF2B5EF4-FFF2-40B4-BE49-F238E27FC236}">
                <a16:creationId xmlns:a16="http://schemas.microsoft.com/office/drawing/2014/main" id="{45027B73-97C3-5911-52B3-E4E94D00D46B}"/>
              </a:ext>
            </a:extLst>
          </p:cNvPr>
          <p:cNvCxnSpPr/>
          <p:nvPr/>
        </p:nvCxnSpPr>
        <p:spPr>
          <a:xfrm>
            <a:off x="3483428" y="261258"/>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F37471A9-F4E9-E162-0B72-79ED724BB473}"/>
              </a:ext>
            </a:extLst>
          </p:cNvPr>
          <p:cNvCxnSpPr/>
          <p:nvPr/>
        </p:nvCxnSpPr>
        <p:spPr>
          <a:xfrm>
            <a:off x="1632856" y="6589485"/>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C64AF4DC-E6E0-F97F-551D-B66DD182BE88}"/>
              </a:ext>
            </a:extLst>
          </p:cNvPr>
          <p:cNvCxnSpPr/>
          <p:nvPr/>
        </p:nvCxnSpPr>
        <p:spPr>
          <a:xfrm>
            <a:off x="301172" y="25835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25E4E123-2D76-7A00-9CAA-9CEEB2F601FD}"/>
              </a:ext>
            </a:extLst>
          </p:cNvPr>
          <p:cNvCxnSpPr/>
          <p:nvPr/>
        </p:nvCxnSpPr>
        <p:spPr>
          <a:xfrm>
            <a:off x="11883571" y="19739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BFCD0BF1-2417-9304-F916-8114CAABA847}"/>
              </a:ext>
            </a:extLst>
          </p:cNvPr>
          <p:cNvSpPr/>
          <p:nvPr/>
        </p:nvSpPr>
        <p:spPr>
          <a:xfrm>
            <a:off x="3867231" y="1098660"/>
            <a:ext cx="4419790" cy="4419790"/>
          </a:xfrm>
          <a:prstGeom prst="ellipse">
            <a:avLst/>
          </a:prstGeom>
          <a:solidFill>
            <a:srgbClr val="BE90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DAE08D86-88D6-CBC3-F60C-3A48B7431282}"/>
              </a:ext>
            </a:extLst>
          </p:cNvPr>
          <p:cNvSpPr/>
          <p:nvPr/>
        </p:nvSpPr>
        <p:spPr>
          <a:xfrm>
            <a:off x="3917126" y="1148555"/>
            <a:ext cx="4320000" cy="4320000"/>
          </a:xfrm>
          <a:prstGeom prst="ellipse">
            <a:avLst/>
          </a:prstGeom>
          <a:noFill/>
          <a:ln w="190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a:extLst>
              <a:ext uri="{FF2B5EF4-FFF2-40B4-BE49-F238E27FC236}">
                <a16:creationId xmlns:a16="http://schemas.microsoft.com/office/drawing/2014/main" id="{0CCF72BA-20BD-89AA-9D7E-62371B80B9B1}"/>
              </a:ext>
            </a:extLst>
          </p:cNvPr>
          <p:cNvCxnSpPr/>
          <p:nvPr/>
        </p:nvCxnSpPr>
        <p:spPr>
          <a:xfrm flipH="1">
            <a:off x="7719132" y="472525"/>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A7ED98BC-D98B-F2CB-87E0-4D22D85A4759}"/>
              </a:ext>
            </a:extLst>
          </p:cNvPr>
          <p:cNvCxnSpPr/>
          <p:nvPr/>
        </p:nvCxnSpPr>
        <p:spPr>
          <a:xfrm flipH="1">
            <a:off x="7692676" y="1035744"/>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B5EE5509-48D0-BD49-3C7D-2D4CFE6CC3FC}"/>
              </a:ext>
            </a:extLst>
          </p:cNvPr>
          <p:cNvCxnSpPr/>
          <p:nvPr/>
        </p:nvCxnSpPr>
        <p:spPr>
          <a:xfrm flipH="1">
            <a:off x="3641928" y="5136350"/>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127FFF55-4928-A0E0-40E7-C0066C8EA9BB}"/>
              </a:ext>
            </a:extLst>
          </p:cNvPr>
          <p:cNvCxnSpPr/>
          <p:nvPr/>
        </p:nvCxnSpPr>
        <p:spPr>
          <a:xfrm flipH="1">
            <a:off x="3615472" y="5699569"/>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31EAF567-EA57-F75F-6A46-4B6ACDF0A469}"/>
              </a:ext>
            </a:extLst>
          </p:cNvPr>
          <p:cNvSpPr txBox="1"/>
          <p:nvPr/>
        </p:nvSpPr>
        <p:spPr>
          <a:xfrm>
            <a:off x="5028563" y="1027374"/>
            <a:ext cx="1814752" cy="1569660"/>
          </a:xfrm>
          <a:prstGeom prst="rect">
            <a:avLst/>
          </a:prstGeom>
          <a:noFill/>
        </p:spPr>
        <p:txBody>
          <a:bodyPr wrap="square" rtlCol="0">
            <a:spAutoFit/>
          </a:bodyPr>
          <a:lstStyle/>
          <a:p>
            <a:pPr algn="ctr"/>
            <a:r>
              <a:rPr lang="en-US" altLang="zh-CN" sz="9600" dirty="0">
                <a:ln w="28575">
                  <a:noFill/>
                </a:ln>
                <a:solidFill>
                  <a:schemeClr val="bg1"/>
                </a:solidFill>
                <a:latin typeface="Road Rage" pitchFamily="50" charset="0"/>
                <a:ea typeface="微软雅黑" panose="020B0503020204020204" pitchFamily="34" charset="-122"/>
              </a:rPr>
              <a:t>o2</a:t>
            </a:r>
            <a:endParaRPr lang="zh-CN" altLang="en-US" sz="9600" dirty="0">
              <a:ln w="28575">
                <a:noFill/>
              </a:ln>
              <a:solidFill>
                <a:schemeClr val="bg1"/>
              </a:solidFill>
              <a:latin typeface="Road Rage" pitchFamily="50" charset="0"/>
              <a:ea typeface="微软雅黑" panose="020B0503020204020204" pitchFamily="34" charset="-122"/>
            </a:endParaRPr>
          </a:p>
        </p:txBody>
      </p:sp>
      <p:sp>
        <p:nvSpPr>
          <p:cNvPr id="28" name="文本框 27">
            <a:extLst>
              <a:ext uri="{FF2B5EF4-FFF2-40B4-BE49-F238E27FC236}">
                <a16:creationId xmlns:a16="http://schemas.microsoft.com/office/drawing/2014/main" id="{CB17A732-221D-22E2-0942-A89B79857012}"/>
              </a:ext>
            </a:extLst>
          </p:cNvPr>
          <p:cNvSpPr txBox="1"/>
          <p:nvPr/>
        </p:nvSpPr>
        <p:spPr>
          <a:xfrm>
            <a:off x="3641928" y="2365091"/>
            <a:ext cx="5551074" cy="2308324"/>
          </a:xfrm>
          <a:prstGeom prst="rect">
            <a:avLst/>
          </a:prstGeom>
          <a:noFill/>
        </p:spPr>
        <p:txBody>
          <a:bodyPr wrap="square" rtlCol="0">
            <a:spAutoFit/>
          </a:bodyPr>
          <a:lstStyle>
            <a:defPPr>
              <a:defRPr lang="zh-CN"/>
            </a:defPPr>
            <a:lvl1pPr algn="ctr">
              <a:defRPr sz="6000" b="1">
                <a:blipFill dpi="0" rotWithShape="1">
                  <a:blip r:embed="rId7"/>
                  <a:srcRect/>
                  <a:stretch>
                    <a:fillRect/>
                  </a:stretch>
                </a:blipFill>
              </a:defRPr>
            </a:lvl1pPr>
          </a:lstStyle>
          <a:p>
            <a:pPr lvl="1"/>
            <a:r>
              <a:rPr lang="en-GB" altLang="en-US" sz="2400" kern="0" dirty="0">
                <a:solidFill>
                  <a:schemeClr val="bg1"/>
                </a:solidFill>
                <a:latin typeface="Microsoft YaHei" panose="020B0503020204020204" pitchFamily="34" charset="-122"/>
                <a:ea typeface="Microsoft YaHei" panose="020B0503020204020204" pitchFamily="34" charset="-122"/>
              </a:rPr>
              <a:t>Include your risk register in</a:t>
            </a:r>
          </a:p>
          <a:p>
            <a:pPr lvl="1"/>
            <a:r>
              <a:rPr lang="en-GB" altLang="en-US" sz="2400" kern="0" dirty="0">
                <a:solidFill>
                  <a:schemeClr val="bg1"/>
                </a:solidFill>
                <a:latin typeface="Microsoft YaHei" panose="020B0503020204020204" pitchFamily="34" charset="-122"/>
                <a:ea typeface="Microsoft YaHei" panose="020B0503020204020204" pitchFamily="34" charset="-122"/>
              </a:rPr>
              <a:t>your presentation from last Monday’s session. </a:t>
            </a:r>
          </a:p>
          <a:p>
            <a:pPr lvl="1"/>
            <a:r>
              <a:rPr lang="en-GB" altLang="en-US" sz="2400" kern="0" dirty="0">
                <a:solidFill>
                  <a:schemeClr val="bg1"/>
                </a:solidFill>
                <a:latin typeface="Microsoft YaHei" panose="020B0503020204020204" pitchFamily="34" charset="-122"/>
                <a:ea typeface="Microsoft YaHei" panose="020B0503020204020204" pitchFamily="34" charset="-122"/>
              </a:rPr>
              <a:t>How well did you manage </a:t>
            </a:r>
          </a:p>
          <a:p>
            <a:pPr lvl="1"/>
            <a:r>
              <a:rPr lang="en-GB" altLang="en-US" sz="2400" kern="0" dirty="0">
                <a:solidFill>
                  <a:schemeClr val="bg1"/>
                </a:solidFill>
                <a:latin typeface="Microsoft YaHei" panose="020B0503020204020204" pitchFamily="34" charset="-122"/>
                <a:ea typeface="Microsoft YaHei" panose="020B0503020204020204" pitchFamily="34" charset="-122"/>
              </a:rPr>
              <a:t>these risks? </a:t>
            </a:r>
          </a:p>
          <a:p>
            <a:pPr lvl="1"/>
            <a:r>
              <a:rPr lang="en-GB" altLang="en-US" sz="2400" kern="0" dirty="0">
                <a:solidFill>
                  <a:schemeClr val="bg1"/>
                </a:solidFill>
                <a:latin typeface="Microsoft YaHei" panose="020B0503020204020204" pitchFamily="34" charset="-122"/>
                <a:ea typeface="Microsoft YaHei" panose="020B0503020204020204" pitchFamily="34" charset="-122"/>
              </a:rPr>
              <a:t>Which risks did you miss?</a:t>
            </a:r>
          </a:p>
        </p:txBody>
      </p:sp>
    </p:spTree>
    <p:extLst>
      <p:ext uri="{BB962C8B-B14F-4D97-AF65-F5344CB8AC3E}">
        <p14:creationId xmlns:p14="http://schemas.microsoft.com/office/powerpoint/2010/main" val="1597611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0F4F7B-B74E-7912-7794-F3106707A80A}"/>
            </a:ext>
          </a:extLst>
        </p:cNvPr>
        <p:cNvGrpSpPr/>
        <p:nvPr/>
      </p:nvGrpSpPr>
      <p:grpSpPr>
        <a:xfrm>
          <a:off x="0" y="0"/>
          <a:ext cx="0" cy="0"/>
          <a:chOff x="0" y="0"/>
          <a:chExt cx="0" cy="0"/>
        </a:xfrm>
      </p:grpSpPr>
      <p:sp>
        <p:nvSpPr>
          <p:cNvPr id="23" name="矩形 22">
            <a:extLst>
              <a:ext uri="{FF2B5EF4-FFF2-40B4-BE49-F238E27FC236}">
                <a16:creationId xmlns:a16="http://schemas.microsoft.com/office/drawing/2014/main" id="{03AE788D-0044-8F0B-5E1B-93A96489AD78}"/>
              </a:ext>
            </a:extLst>
          </p:cNvPr>
          <p:cNvSpPr/>
          <p:nvPr/>
        </p:nvSpPr>
        <p:spPr>
          <a:xfrm>
            <a:off x="0" y="0"/>
            <a:ext cx="12192000" cy="95250"/>
          </a:xfrm>
          <a:prstGeom prst="rect">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25F24613-7ADE-33F1-EA70-E3CD77CF9D20}"/>
              </a:ext>
            </a:extLst>
          </p:cNvPr>
          <p:cNvSpPr/>
          <p:nvPr/>
        </p:nvSpPr>
        <p:spPr>
          <a:xfrm>
            <a:off x="0" y="6762750"/>
            <a:ext cx="12192000" cy="95250"/>
          </a:xfrm>
          <a:prstGeom prst="rect">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9910313E-9B40-2719-2A06-8F0A70B6F271}"/>
              </a:ext>
            </a:extLst>
          </p:cNvPr>
          <p:cNvSpPr/>
          <p:nvPr/>
        </p:nvSpPr>
        <p:spPr>
          <a:xfrm>
            <a:off x="820965" y="481354"/>
            <a:ext cx="717550" cy="717550"/>
          </a:xfrm>
          <a:prstGeom prst="ellipse">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30" name="文本框 29">
            <a:extLst>
              <a:ext uri="{FF2B5EF4-FFF2-40B4-BE49-F238E27FC236}">
                <a16:creationId xmlns:a16="http://schemas.microsoft.com/office/drawing/2014/main" id="{6B64ADB7-BD8F-49E2-53FA-34B1FC1B11C6}"/>
              </a:ext>
            </a:extLst>
          </p:cNvPr>
          <p:cNvSpPr txBox="1"/>
          <p:nvPr/>
        </p:nvSpPr>
        <p:spPr>
          <a:xfrm>
            <a:off x="850562" y="609296"/>
            <a:ext cx="658356" cy="461665"/>
          </a:xfrm>
          <a:prstGeom prst="rect">
            <a:avLst/>
          </a:prstGeom>
          <a:noFill/>
        </p:spPr>
        <p:txBody>
          <a:bodyPr wrap="square" rtlCol="0">
            <a:spAutoFit/>
          </a:bodyPr>
          <a:lstStyle/>
          <a:p>
            <a:pPr algn="ctr"/>
            <a:r>
              <a:rPr lang="en-US" altLang="zh-CN" sz="2400" b="1" dirty="0">
                <a:ln w="28575">
                  <a:noFill/>
                </a:ln>
                <a:solidFill>
                  <a:schemeClr val="bg1"/>
                </a:solidFill>
                <a:latin typeface="微软雅黑" panose="020B0503020204020204" pitchFamily="34" charset="-122"/>
                <a:ea typeface="微软雅黑" panose="020B0503020204020204" pitchFamily="34" charset="-122"/>
              </a:rPr>
              <a:t>02</a:t>
            </a:r>
            <a:endParaRPr lang="zh-CN" altLang="en-US" sz="4000" b="1" dirty="0">
              <a:ln w="28575">
                <a:noFill/>
              </a:ln>
              <a:solidFill>
                <a:schemeClr val="bg1"/>
              </a:solidFill>
              <a:latin typeface="微软雅黑" panose="020B0503020204020204" pitchFamily="34" charset="-122"/>
              <a:ea typeface="微软雅黑" panose="020B0503020204020204" pitchFamily="34" charset="-122"/>
            </a:endParaRPr>
          </a:p>
        </p:txBody>
      </p:sp>
      <p:sp>
        <p:nvSpPr>
          <p:cNvPr id="38" name="矩形 37">
            <a:extLst>
              <a:ext uri="{FF2B5EF4-FFF2-40B4-BE49-F238E27FC236}">
                <a16:creationId xmlns:a16="http://schemas.microsoft.com/office/drawing/2014/main" id="{26F0F61F-328F-E165-DDD3-FE6B9CD3EF1D}"/>
              </a:ext>
            </a:extLst>
          </p:cNvPr>
          <p:cNvSpPr/>
          <p:nvPr/>
        </p:nvSpPr>
        <p:spPr>
          <a:xfrm>
            <a:off x="1606212" y="443254"/>
            <a:ext cx="681597" cy="458908"/>
          </a:xfrm>
          <a:prstGeom prst="rect">
            <a:avLst/>
          </a:prstGeom>
        </p:spPr>
        <p:txBody>
          <a:bodyPr wrap="none">
            <a:spAutoFit/>
          </a:bodyPr>
          <a:lstStyle/>
          <a:p>
            <a:pPr>
              <a:lnSpc>
                <a:spcPct val="150000"/>
              </a:lnSpc>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RISK</a:t>
            </a:r>
          </a:p>
        </p:txBody>
      </p:sp>
      <p:sp>
        <p:nvSpPr>
          <p:cNvPr id="39" name="文本框 38">
            <a:extLst>
              <a:ext uri="{FF2B5EF4-FFF2-40B4-BE49-F238E27FC236}">
                <a16:creationId xmlns:a16="http://schemas.microsoft.com/office/drawing/2014/main" id="{19E7D942-98C6-D0BC-4720-7277054A79BB}"/>
              </a:ext>
            </a:extLst>
          </p:cNvPr>
          <p:cNvSpPr txBox="1"/>
          <p:nvPr/>
        </p:nvSpPr>
        <p:spPr>
          <a:xfrm>
            <a:off x="1606212" y="881168"/>
            <a:ext cx="4243386" cy="276999"/>
          </a:xfrm>
          <a:prstGeom prst="rect">
            <a:avLst/>
          </a:prstGeom>
          <a:noFill/>
        </p:spPr>
        <p:txBody>
          <a:bodyPr wrap="square" rtlCol="0">
            <a:spAutoFit/>
          </a:bodyPr>
          <a:lstStyle>
            <a:defPPr>
              <a:defRPr lang="zh-CN"/>
            </a:defPPr>
            <a:lvl1pPr algn="ctr">
              <a:defRPr sz="6000" b="1">
                <a:blipFill dpi="0" rotWithShape="1">
                  <a:blip r:embed="rId3"/>
                  <a:srcRect/>
                  <a:stretch>
                    <a:fillRect/>
                  </a:stretch>
                </a:blipFill>
              </a:defRPr>
            </a:lvl1pPr>
          </a:lstStyle>
          <a:p>
            <a:pPr algn="l"/>
            <a:r>
              <a:rPr lang="en-US" altLang="zh-CN" sz="1200" b="0" dirty="0">
                <a:solidFill>
                  <a:schemeClr val="tx1">
                    <a:lumMod val="75000"/>
                    <a:lumOff val="25000"/>
                  </a:schemeClr>
                </a:solidFill>
                <a:latin typeface="微软雅黑" panose="020B0503020204020204" pitchFamily="34" charset="-122"/>
                <a:ea typeface="微软雅黑" panose="020B0503020204020204" pitchFamily="34" charset="-122"/>
              </a:rPr>
              <a:t>Expected risks &amp; Actual risks</a:t>
            </a:r>
            <a:endParaRPr lang="zh-CN" altLang="en-US" sz="1200" b="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6" name="图片 5" descr="表格&#10;&#10;描述已自动生成">
            <a:extLst>
              <a:ext uri="{FF2B5EF4-FFF2-40B4-BE49-F238E27FC236}">
                <a16:creationId xmlns:a16="http://schemas.microsoft.com/office/drawing/2014/main" id="{35CD9674-B541-1C01-0C74-BCE9B82A57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4981" y="1315674"/>
            <a:ext cx="11660311" cy="4575883"/>
          </a:xfrm>
          <a:prstGeom prst="rect">
            <a:avLst/>
          </a:prstGeom>
        </p:spPr>
      </p:pic>
      <p:pic>
        <p:nvPicPr>
          <p:cNvPr id="47" name="图片 46" descr="图形用户界面, 应用程序&#10;&#10;描述已自动生成">
            <a:extLst>
              <a:ext uri="{FF2B5EF4-FFF2-40B4-BE49-F238E27FC236}">
                <a16:creationId xmlns:a16="http://schemas.microsoft.com/office/drawing/2014/main" id="{0357B9A1-6F18-77CD-A145-46BC8A3F95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27905" y="1198904"/>
            <a:ext cx="8137013" cy="4940329"/>
          </a:xfrm>
          <a:prstGeom prst="rect">
            <a:avLst/>
          </a:prstGeom>
        </p:spPr>
      </p:pic>
    </p:spTree>
    <p:extLst>
      <p:ext uri="{BB962C8B-B14F-4D97-AF65-F5344CB8AC3E}">
        <p14:creationId xmlns:p14="http://schemas.microsoft.com/office/powerpoint/2010/main" val="3776883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FBBC48-BC7B-F21C-CA4E-7C3F6972DB7B}"/>
            </a:ext>
          </a:extLst>
        </p:cNvPr>
        <p:cNvGrpSpPr/>
        <p:nvPr/>
      </p:nvGrpSpPr>
      <p:grpSpPr>
        <a:xfrm>
          <a:off x="0" y="0"/>
          <a:ext cx="0" cy="0"/>
          <a:chOff x="0" y="0"/>
          <a:chExt cx="0" cy="0"/>
        </a:xfrm>
      </p:grpSpPr>
      <p:pic>
        <p:nvPicPr>
          <p:cNvPr id="6" name="图片 5">
            <a:extLst>
              <a:ext uri="{FF2B5EF4-FFF2-40B4-BE49-F238E27FC236}">
                <a16:creationId xmlns:a16="http://schemas.microsoft.com/office/drawing/2014/main" id="{38738560-FB4A-7A37-2254-AE89CCAB8D4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74497" r="73013"/>
          <a:stretch>
            <a:fillRect/>
          </a:stretch>
        </p:blipFill>
        <p:spPr>
          <a:xfrm>
            <a:off x="0" y="4636164"/>
            <a:ext cx="1567543" cy="2221837"/>
          </a:xfrm>
          <a:prstGeom prst="rect">
            <a:avLst/>
          </a:prstGeom>
        </p:spPr>
      </p:pic>
      <p:pic>
        <p:nvPicPr>
          <p:cNvPr id="7" name="图片 6">
            <a:extLst>
              <a:ext uri="{FF2B5EF4-FFF2-40B4-BE49-F238E27FC236}">
                <a16:creationId xmlns:a16="http://schemas.microsoft.com/office/drawing/2014/main" id="{80C05DCB-8355-2405-A02B-457BDAAA8B7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48887" b="57037"/>
          <a:stretch>
            <a:fillRect/>
          </a:stretch>
        </p:blipFill>
        <p:spPr>
          <a:xfrm rot="16200000" flipH="1">
            <a:off x="360227" y="-360229"/>
            <a:ext cx="2762973" cy="3483429"/>
          </a:xfrm>
          <a:prstGeom prst="rect">
            <a:avLst/>
          </a:prstGeom>
        </p:spPr>
      </p:pic>
      <p:pic>
        <p:nvPicPr>
          <p:cNvPr id="8" name="图片 7">
            <a:extLst>
              <a:ext uri="{FF2B5EF4-FFF2-40B4-BE49-F238E27FC236}">
                <a16:creationId xmlns:a16="http://schemas.microsoft.com/office/drawing/2014/main" id="{8556F987-D3EC-31CF-0CDF-7D4895DAFB0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48887" b="57037"/>
          <a:stretch>
            <a:fillRect/>
          </a:stretch>
        </p:blipFill>
        <p:spPr>
          <a:xfrm rot="16200000" flipV="1">
            <a:off x="9068799" y="3734799"/>
            <a:ext cx="2762973" cy="3483429"/>
          </a:xfrm>
          <a:prstGeom prst="rect">
            <a:avLst/>
          </a:prstGeom>
        </p:spPr>
      </p:pic>
      <p:pic>
        <p:nvPicPr>
          <p:cNvPr id="10" name="图片 9">
            <a:extLst>
              <a:ext uri="{FF2B5EF4-FFF2-40B4-BE49-F238E27FC236}">
                <a16:creationId xmlns:a16="http://schemas.microsoft.com/office/drawing/2014/main" id="{2DBA097A-E9BB-F2F9-60D4-11256B9A99E4}"/>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80314" t="87196" r="5719" b="1799"/>
          <a:stretch>
            <a:fillRect/>
          </a:stretch>
        </p:blipFill>
        <p:spPr>
          <a:xfrm>
            <a:off x="10559143" y="2414720"/>
            <a:ext cx="870857" cy="1029197"/>
          </a:xfrm>
          <a:prstGeom prst="rect">
            <a:avLst/>
          </a:prstGeom>
        </p:spPr>
      </p:pic>
      <p:pic>
        <p:nvPicPr>
          <p:cNvPr id="11" name="图片 10">
            <a:extLst>
              <a:ext uri="{FF2B5EF4-FFF2-40B4-BE49-F238E27FC236}">
                <a16:creationId xmlns:a16="http://schemas.microsoft.com/office/drawing/2014/main" id="{92DD725F-0AAE-B03E-9954-9F6A36E9C5CA}"/>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74497" r="73013"/>
          <a:stretch>
            <a:fillRect/>
          </a:stretch>
        </p:blipFill>
        <p:spPr>
          <a:xfrm flipH="1" flipV="1">
            <a:off x="10559143" y="-2"/>
            <a:ext cx="1632857" cy="2314413"/>
          </a:xfrm>
          <a:prstGeom prst="rect">
            <a:avLst/>
          </a:prstGeom>
        </p:spPr>
      </p:pic>
      <p:cxnSp>
        <p:nvCxnSpPr>
          <p:cNvPr id="19" name="直接连接符 18">
            <a:extLst>
              <a:ext uri="{FF2B5EF4-FFF2-40B4-BE49-F238E27FC236}">
                <a16:creationId xmlns:a16="http://schemas.microsoft.com/office/drawing/2014/main" id="{CCFA31E3-7DF3-FB4A-5ABD-17876A380938}"/>
              </a:ext>
            </a:extLst>
          </p:cNvPr>
          <p:cNvCxnSpPr/>
          <p:nvPr/>
        </p:nvCxnSpPr>
        <p:spPr>
          <a:xfrm>
            <a:off x="3483428" y="261258"/>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E342711C-AE82-C3A2-D755-6B59007044D3}"/>
              </a:ext>
            </a:extLst>
          </p:cNvPr>
          <p:cNvCxnSpPr/>
          <p:nvPr/>
        </p:nvCxnSpPr>
        <p:spPr>
          <a:xfrm>
            <a:off x="1632856" y="6589485"/>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D853DBDA-8220-1BE3-45C2-42199BFAA002}"/>
              </a:ext>
            </a:extLst>
          </p:cNvPr>
          <p:cNvCxnSpPr/>
          <p:nvPr/>
        </p:nvCxnSpPr>
        <p:spPr>
          <a:xfrm>
            <a:off x="301172" y="25835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6A4F1EEA-0495-FC8F-E81E-C8EA77182601}"/>
              </a:ext>
            </a:extLst>
          </p:cNvPr>
          <p:cNvCxnSpPr/>
          <p:nvPr/>
        </p:nvCxnSpPr>
        <p:spPr>
          <a:xfrm>
            <a:off x="11883571" y="19739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853E944A-8B84-A298-46E0-D87637A023C1}"/>
              </a:ext>
            </a:extLst>
          </p:cNvPr>
          <p:cNvSpPr/>
          <p:nvPr/>
        </p:nvSpPr>
        <p:spPr>
          <a:xfrm>
            <a:off x="3867231" y="1098660"/>
            <a:ext cx="4419790" cy="4419790"/>
          </a:xfrm>
          <a:prstGeom prst="ellipse">
            <a:avLst/>
          </a:prstGeom>
          <a:solidFill>
            <a:srgbClr val="BE90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09B859E8-F954-EF92-F5F6-BCEE923E2591}"/>
              </a:ext>
            </a:extLst>
          </p:cNvPr>
          <p:cNvSpPr/>
          <p:nvPr/>
        </p:nvSpPr>
        <p:spPr>
          <a:xfrm>
            <a:off x="3917126" y="1148555"/>
            <a:ext cx="4320000" cy="4320000"/>
          </a:xfrm>
          <a:prstGeom prst="ellipse">
            <a:avLst/>
          </a:prstGeom>
          <a:noFill/>
          <a:ln w="190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a:extLst>
              <a:ext uri="{FF2B5EF4-FFF2-40B4-BE49-F238E27FC236}">
                <a16:creationId xmlns:a16="http://schemas.microsoft.com/office/drawing/2014/main" id="{D508A703-80BE-2016-85FF-FDCA09014C5B}"/>
              </a:ext>
            </a:extLst>
          </p:cNvPr>
          <p:cNvCxnSpPr/>
          <p:nvPr/>
        </p:nvCxnSpPr>
        <p:spPr>
          <a:xfrm flipH="1">
            <a:off x="7719132" y="472525"/>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EDEAB0F8-1A74-D4E7-8312-6A9554B120F1}"/>
              </a:ext>
            </a:extLst>
          </p:cNvPr>
          <p:cNvCxnSpPr/>
          <p:nvPr/>
        </p:nvCxnSpPr>
        <p:spPr>
          <a:xfrm flipH="1">
            <a:off x="7692676" y="1035744"/>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95FC6ABD-6DF7-8350-EAA0-448F51B219C6}"/>
              </a:ext>
            </a:extLst>
          </p:cNvPr>
          <p:cNvCxnSpPr/>
          <p:nvPr/>
        </p:nvCxnSpPr>
        <p:spPr>
          <a:xfrm flipH="1">
            <a:off x="3641928" y="5136350"/>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B82B9AA2-853F-65FF-E523-6390711314E1}"/>
              </a:ext>
            </a:extLst>
          </p:cNvPr>
          <p:cNvCxnSpPr/>
          <p:nvPr/>
        </p:nvCxnSpPr>
        <p:spPr>
          <a:xfrm flipH="1">
            <a:off x="3615472" y="5699569"/>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8863981B-5229-3422-8F76-4112D161F044}"/>
              </a:ext>
            </a:extLst>
          </p:cNvPr>
          <p:cNvSpPr txBox="1"/>
          <p:nvPr/>
        </p:nvSpPr>
        <p:spPr>
          <a:xfrm>
            <a:off x="3762869" y="2979267"/>
            <a:ext cx="5551074" cy="1200329"/>
          </a:xfrm>
          <a:prstGeom prst="rect">
            <a:avLst/>
          </a:prstGeom>
          <a:noFill/>
        </p:spPr>
        <p:txBody>
          <a:bodyPr wrap="square" rtlCol="0">
            <a:spAutoFit/>
          </a:bodyPr>
          <a:lstStyle>
            <a:defPPr>
              <a:defRPr lang="zh-CN"/>
            </a:defPPr>
            <a:lvl1pPr algn="ctr">
              <a:defRPr sz="6000" b="1">
                <a:blipFill dpi="0" rotWithShape="1">
                  <a:blip r:embed="rId7"/>
                  <a:srcRect/>
                  <a:stretch>
                    <a:fillRect/>
                  </a:stretch>
                </a:blipFill>
              </a:defRPr>
            </a:lvl1pPr>
          </a:lstStyle>
          <a:p>
            <a:pPr lvl="1"/>
            <a:r>
              <a:rPr lang="en-GB" altLang="en-US" sz="2400" kern="0" dirty="0">
                <a:solidFill>
                  <a:schemeClr val="bg1"/>
                </a:solidFill>
                <a:latin typeface="Microsoft YaHei" panose="020B0503020204020204" pitchFamily="34" charset="-122"/>
                <a:ea typeface="Microsoft YaHei" panose="020B0503020204020204" pitchFamily="34" charset="-122"/>
              </a:rPr>
              <a:t>What was your strategy </a:t>
            </a:r>
          </a:p>
          <a:p>
            <a:pPr lvl="1"/>
            <a:r>
              <a:rPr lang="en-GB" altLang="en-US" sz="2400" kern="0" dirty="0">
                <a:solidFill>
                  <a:schemeClr val="bg1"/>
                </a:solidFill>
                <a:latin typeface="Microsoft YaHei" panose="020B0503020204020204" pitchFamily="34" charset="-122"/>
                <a:ea typeface="Microsoft YaHei" panose="020B0503020204020204" pitchFamily="34" charset="-122"/>
              </a:rPr>
              <a:t>when choosing suppliers</a:t>
            </a:r>
          </a:p>
          <a:p>
            <a:pPr lvl="1"/>
            <a:r>
              <a:rPr lang="en-GB" altLang="en-US" sz="2400" kern="0" dirty="0">
                <a:solidFill>
                  <a:schemeClr val="bg1"/>
                </a:solidFill>
                <a:latin typeface="Microsoft YaHei" panose="020B0503020204020204" pitchFamily="34" charset="-122"/>
                <a:ea typeface="Microsoft YaHei" panose="020B0503020204020204" pitchFamily="34" charset="-122"/>
              </a:rPr>
              <a:t> and subcontractors</a:t>
            </a:r>
            <a:r>
              <a:rPr lang="en-US" altLang="en-US" sz="2400" kern="0" dirty="0">
                <a:solidFill>
                  <a:schemeClr val="bg1"/>
                </a:solidFill>
                <a:latin typeface="Microsoft YaHei" panose="020B0503020204020204" pitchFamily="34" charset="-122"/>
                <a:ea typeface="Microsoft YaHei" panose="020B0503020204020204" pitchFamily="34" charset="-122"/>
              </a:rPr>
              <a:t>.</a:t>
            </a:r>
            <a:endParaRPr lang="en-GB" altLang="en-US" sz="2400" kern="0" dirty="0">
              <a:solidFill>
                <a:schemeClr val="bg1"/>
              </a:solidFill>
              <a:latin typeface="Microsoft YaHei" panose="020B0503020204020204" pitchFamily="34" charset="-122"/>
              <a:ea typeface="Microsoft YaHei" panose="020B0503020204020204" pitchFamily="34" charset="-122"/>
            </a:endParaRPr>
          </a:p>
        </p:txBody>
      </p:sp>
      <p:sp>
        <p:nvSpPr>
          <p:cNvPr id="2" name="文本框 1">
            <a:extLst>
              <a:ext uri="{FF2B5EF4-FFF2-40B4-BE49-F238E27FC236}">
                <a16:creationId xmlns:a16="http://schemas.microsoft.com/office/drawing/2014/main" id="{6DD2DA3B-3EDC-3E3F-9C48-AA40BB4A24FA}"/>
              </a:ext>
            </a:extLst>
          </p:cNvPr>
          <p:cNvSpPr txBox="1"/>
          <p:nvPr/>
        </p:nvSpPr>
        <p:spPr>
          <a:xfrm>
            <a:off x="5028563" y="1027374"/>
            <a:ext cx="1814752" cy="1569660"/>
          </a:xfrm>
          <a:prstGeom prst="rect">
            <a:avLst/>
          </a:prstGeom>
          <a:noFill/>
        </p:spPr>
        <p:txBody>
          <a:bodyPr wrap="square" rtlCol="0">
            <a:spAutoFit/>
          </a:bodyPr>
          <a:lstStyle/>
          <a:p>
            <a:pPr algn="ctr"/>
            <a:r>
              <a:rPr lang="en-US" altLang="zh-CN" sz="9600" dirty="0">
                <a:ln w="28575">
                  <a:noFill/>
                </a:ln>
                <a:solidFill>
                  <a:schemeClr val="bg1"/>
                </a:solidFill>
                <a:latin typeface="Road Rage" pitchFamily="50" charset="0"/>
                <a:ea typeface="微软雅黑" panose="020B0503020204020204" pitchFamily="34" charset="-122"/>
              </a:rPr>
              <a:t>o3</a:t>
            </a:r>
            <a:endParaRPr lang="zh-CN" altLang="en-US" sz="9600" dirty="0">
              <a:ln w="28575">
                <a:noFill/>
              </a:ln>
              <a:solidFill>
                <a:schemeClr val="bg1"/>
              </a:solidFill>
              <a:latin typeface="Road Rage" pitchFamily="50" charset="0"/>
              <a:ea typeface="微软雅黑" panose="020B0503020204020204" pitchFamily="34" charset="-122"/>
            </a:endParaRPr>
          </a:p>
        </p:txBody>
      </p:sp>
    </p:spTree>
    <p:extLst>
      <p:ext uri="{BB962C8B-B14F-4D97-AF65-F5344CB8AC3E}">
        <p14:creationId xmlns:p14="http://schemas.microsoft.com/office/powerpoint/2010/main" val="1142580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D2E6FF-210B-5233-DB5A-CCF0712D14B4}"/>
            </a:ext>
          </a:extLst>
        </p:cNvPr>
        <p:cNvGrpSpPr/>
        <p:nvPr/>
      </p:nvGrpSpPr>
      <p:grpSpPr>
        <a:xfrm>
          <a:off x="0" y="0"/>
          <a:ext cx="0" cy="0"/>
          <a:chOff x="0" y="0"/>
          <a:chExt cx="0" cy="0"/>
        </a:xfrm>
      </p:grpSpPr>
      <p:sp>
        <p:nvSpPr>
          <p:cNvPr id="23" name="矩形 22">
            <a:extLst>
              <a:ext uri="{FF2B5EF4-FFF2-40B4-BE49-F238E27FC236}">
                <a16:creationId xmlns:a16="http://schemas.microsoft.com/office/drawing/2014/main" id="{92EF6938-60B5-7CE1-5502-E89E51523413}"/>
              </a:ext>
            </a:extLst>
          </p:cNvPr>
          <p:cNvSpPr/>
          <p:nvPr/>
        </p:nvSpPr>
        <p:spPr>
          <a:xfrm>
            <a:off x="0" y="0"/>
            <a:ext cx="12192000" cy="95250"/>
          </a:xfrm>
          <a:prstGeom prst="rect">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46426C1A-E239-C718-03B8-FEAAD93F9F7F}"/>
              </a:ext>
            </a:extLst>
          </p:cNvPr>
          <p:cNvSpPr/>
          <p:nvPr/>
        </p:nvSpPr>
        <p:spPr>
          <a:xfrm>
            <a:off x="0" y="6762750"/>
            <a:ext cx="12192000" cy="95250"/>
          </a:xfrm>
          <a:prstGeom prst="rect">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49BCC613-BC34-4DBE-9DB6-DCC8F7B4C3F6}"/>
              </a:ext>
            </a:extLst>
          </p:cNvPr>
          <p:cNvSpPr/>
          <p:nvPr/>
        </p:nvSpPr>
        <p:spPr>
          <a:xfrm>
            <a:off x="820965" y="481354"/>
            <a:ext cx="717550" cy="717550"/>
          </a:xfrm>
          <a:prstGeom prst="ellipse">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30" name="文本框 29">
            <a:extLst>
              <a:ext uri="{FF2B5EF4-FFF2-40B4-BE49-F238E27FC236}">
                <a16:creationId xmlns:a16="http://schemas.microsoft.com/office/drawing/2014/main" id="{B3BD70AC-151E-86AE-DCE4-BAE151526AB5}"/>
              </a:ext>
            </a:extLst>
          </p:cNvPr>
          <p:cNvSpPr txBox="1"/>
          <p:nvPr/>
        </p:nvSpPr>
        <p:spPr>
          <a:xfrm>
            <a:off x="850562" y="609296"/>
            <a:ext cx="658356" cy="461665"/>
          </a:xfrm>
          <a:prstGeom prst="rect">
            <a:avLst/>
          </a:prstGeom>
          <a:noFill/>
        </p:spPr>
        <p:txBody>
          <a:bodyPr wrap="square" rtlCol="0">
            <a:spAutoFit/>
          </a:bodyPr>
          <a:lstStyle/>
          <a:p>
            <a:pPr algn="ctr"/>
            <a:r>
              <a:rPr lang="en-US" altLang="zh-CN" sz="2400" b="1" dirty="0">
                <a:ln w="28575">
                  <a:noFill/>
                </a:ln>
                <a:solidFill>
                  <a:schemeClr val="bg1"/>
                </a:solidFill>
                <a:latin typeface="微软雅黑" panose="020B0503020204020204" pitchFamily="34" charset="-122"/>
                <a:ea typeface="微软雅黑" panose="020B0503020204020204" pitchFamily="34" charset="-122"/>
              </a:rPr>
              <a:t>03</a:t>
            </a:r>
            <a:endParaRPr lang="zh-CN" altLang="en-US" sz="4000" b="1" dirty="0">
              <a:ln w="28575">
                <a:noFill/>
              </a:ln>
              <a:solidFill>
                <a:schemeClr val="bg1"/>
              </a:solidFill>
              <a:latin typeface="微软雅黑" panose="020B0503020204020204" pitchFamily="34" charset="-122"/>
              <a:ea typeface="微软雅黑" panose="020B0503020204020204" pitchFamily="34" charset="-122"/>
            </a:endParaRPr>
          </a:p>
        </p:txBody>
      </p:sp>
      <p:sp>
        <p:nvSpPr>
          <p:cNvPr id="38" name="矩形 37">
            <a:extLst>
              <a:ext uri="{FF2B5EF4-FFF2-40B4-BE49-F238E27FC236}">
                <a16:creationId xmlns:a16="http://schemas.microsoft.com/office/drawing/2014/main" id="{00E97DB3-EEFD-AF80-1095-141AD187299C}"/>
              </a:ext>
            </a:extLst>
          </p:cNvPr>
          <p:cNvSpPr/>
          <p:nvPr/>
        </p:nvSpPr>
        <p:spPr>
          <a:xfrm>
            <a:off x="1606212" y="443254"/>
            <a:ext cx="1316130" cy="458908"/>
          </a:xfrm>
          <a:prstGeom prst="rect">
            <a:avLst/>
          </a:prstGeom>
        </p:spPr>
        <p:txBody>
          <a:bodyPr wrap="none">
            <a:spAutoFit/>
          </a:bodyPr>
          <a:lstStyle/>
          <a:p>
            <a:pPr>
              <a:lnSpc>
                <a:spcPct val="150000"/>
              </a:lnSpc>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STRATEGY</a:t>
            </a:r>
          </a:p>
        </p:txBody>
      </p:sp>
      <p:sp>
        <p:nvSpPr>
          <p:cNvPr id="39" name="文本框 38">
            <a:extLst>
              <a:ext uri="{FF2B5EF4-FFF2-40B4-BE49-F238E27FC236}">
                <a16:creationId xmlns:a16="http://schemas.microsoft.com/office/drawing/2014/main" id="{9DFC86B6-94E2-335F-AB5D-C1E5E2479AFC}"/>
              </a:ext>
            </a:extLst>
          </p:cNvPr>
          <p:cNvSpPr txBox="1"/>
          <p:nvPr/>
        </p:nvSpPr>
        <p:spPr>
          <a:xfrm>
            <a:off x="1606212" y="881168"/>
            <a:ext cx="4243386" cy="276999"/>
          </a:xfrm>
          <a:prstGeom prst="rect">
            <a:avLst/>
          </a:prstGeom>
          <a:noFill/>
        </p:spPr>
        <p:txBody>
          <a:bodyPr wrap="square" rtlCol="0">
            <a:spAutoFit/>
          </a:bodyPr>
          <a:lstStyle>
            <a:defPPr>
              <a:defRPr lang="zh-CN"/>
            </a:defPPr>
            <a:lvl1pPr algn="ctr">
              <a:defRPr sz="6000" b="1">
                <a:blipFill dpi="0" rotWithShape="1">
                  <a:blip r:embed="rId3"/>
                  <a:srcRect/>
                  <a:stretch>
                    <a:fillRect/>
                  </a:stretch>
                </a:blipFill>
              </a:defRPr>
            </a:lvl1pPr>
          </a:lstStyle>
          <a:p>
            <a:pPr algn="l"/>
            <a:r>
              <a:rPr lang="en-US" altLang="zh-CN" sz="1200" b="0" dirty="0">
                <a:solidFill>
                  <a:schemeClr val="tx1">
                    <a:lumMod val="75000"/>
                    <a:lumOff val="25000"/>
                  </a:schemeClr>
                </a:solidFill>
                <a:latin typeface="微软雅黑" panose="020B0503020204020204" pitchFamily="34" charset="-122"/>
                <a:ea typeface="微软雅黑" panose="020B0503020204020204" pitchFamily="34" charset="-122"/>
              </a:rPr>
              <a:t>Suppliers &amp; subcontractors</a:t>
            </a:r>
            <a:endParaRPr lang="zh-CN" altLang="en-US" sz="1200" b="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 name="图片 2" descr="图片包含 门, 院子, 游戏机, 建筑&#10;&#10;描述已自动生成">
            <a:extLst>
              <a:ext uri="{FF2B5EF4-FFF2-40B4-BE49-F238E27FC236}">
                <a16:creationId xmlns:a16="http://schemas.microsoft.com/office/drawing/2014/main" id="{A96343E3-AB01-9281-D4E9-2E0BE54113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841" y="2625734"/>
            <a:ext cx="11416317" cy="1786901"/>
          </a:xfrm>
          <a:prstGeom prst="rect">
            <a:avLst/>
          </a:prstGeom>
        </p:spPr>
      </p:pic>
      <p:sp>
        <p:nvSpPr>
          <p:cNvPr id="4" name="文本框 3">
            <a:extLst>
              <a:ext uri="{FF2B5EF4-FFF2-40B4-BE49-F238E27FC236}">
                <a16:creationId xmlns:a16="http://schemas.microsoft.com/office/drawing/2014/main" id="{C100BA4D-B9D7-7779-8D8C-BF4752D970F5}"/>
              </a:ext>
            </a:extLst>
          </p:cNvPr>
          <p:cNvSpPr txBox="1"/>
          <p:nvPr/>
        </p:nvSpPr>
        <p:spPr>
          <a:xfrm>
            <a:off x="0" y="1956987"/>
            <a:ext cx="5551074" cy="461665"/>
          </a:xfrm>
          <a:prstGeom prst="rect">
            <a:avLst/>
          </a:prstGeom>
          <a:noFill/>
        </p:spPr>
        <p:txBody>
          <a:bodyPr wrap="square" rtlCol="0">
            <a:spAutoFit/>
          </a:bodyPr>
          <a:lstStyle>
            <a:defPPr>
              <a:defRPr lang="zh-CN"/>
            </a:defPPr>
            <a:lvl1pPr algn="ctr">
              <a:defRPr sz="6000" b="1">
                <a:blipFill dpi="0" rotWithShape="1">
                  <a:blip r:embed="rId3"/>
                  <a:srcRect/>
                  <a:stretch>
                    <a:fillRect/>
                  </a:stretch>
                </a:blipFill>
              </a:defRPr>
            </a:lvl1pPr>
          </a:lstStyle>
          <a:p>
            <a:pPr lvl="1"/>
            <a:r>
              <a:rPr lang="en-US" altLang="zh-CN" sz="2400" kern="0" dirty="0">
                <a:latin typeface="Microsoft YaHei" panose="020B0503020204020204" pitchFamily="34" charset="-122"/>
                <a:ea typeface="Microsoft YaHei" panose="020B0503020204020204" pitchFamily="34" charset="-122"/>
              </a:rPr>
              <a:t>Module5:</a:t>
            </a:r>
            <a:r>
              <a:rPr lang="zh-CN" altLang="en-US" sz="2400" kern="0" dirty="0">
                <a:latin typeface="Microsoft YaHei" panose="020B0503020204020204" pitchFamily="34" charset="-122"/>
                <a:ea typeface="Microsoft YaHei" panose="020B0503020204020204" pitchFamily="34" charset="-122"/>
              </a:rPr>
              <a:t> </a:t>
            </a:r>
            <a:r>
              <a:rPr lang="en-US" altLang="zh-CN" sz="2400" kern="0" dirty="0">
                <a:latin typeface="Microsoft YaHei" panose="020B0503020204020204" pitchFamily="34" charset="-122"/>
                <a:ea typeface="Microsoft YaHei" panose="020B0503020204020204" pitchFamily="34" charset="-122"/>
              </a:rPr>
              <a:t>Critical</a:t>
            </a:r>
            <a:r>
              <a:rPr lang="zh-CN" altLang="en-US" sz="2400" kern="0" dirty="0">
                <a:latin typeface="Microsoft YaHei" panose="020B0503020204020204" pitchFamily="34" charset="-122"/>
                <a:ea typeface="Microsoft YaHei" panose="020B0503020204020204" pitchFamily="34" charset="-122"/>
              </a:rPr>
              <a:t> </a:t>
            </a:r>
            <a:r>
              <a:rPr lang="en-US" altLang="zh-CN" sz="2400" kern="0" dirty="0">
                <a:latin typeface="Microsoft YaHei" panose="020B0503020204020204" pitchFamily="34" charset="-122"/>
                <a:ea typeface="Microsoft YaHei" panose="020B0503020204020204" pitchFamily="34" charset="-122"/>
              </a:rPr>
              <a:t>Path</a:t>
            </a:r>
            <a:endParaRPr lang="en-GB" altLang="en-US" sz="2400" kern="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582704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FA0E85-3399-2B4C-B6D6-2CF3B4C41E32}"/>
            </a:ext>
          </a:extLst>
        </p:cNvPr>
        <p:cNvGrpSpPr/>
        <p:nvPr/>
      </p:nvGrpSpPr>
      <p:grpSpPr>
        <a:xfrm>
          <a:off x="0" y="0"/>
          <a:ext cx="0" cy="0"/>
          <a:chOff x="0" y="0"/>
          <a:chExt cx="0" cy="0"/>
        </a:xfrm>
      </p:grpSpPr>
      <p:pic>
        <p:nvPicPr>
          <p:cNvPr id="6" name="图片 5">
            <a:extLst>
              <a:ext uri="{FF2B5EF4-FFF2-40B4-BE49-F238E27FC236}">
                <a16:creationId xmlns:a16="http://schemas.microsoft.com/office/drawing/2014/main" id="{C1A6ED5C-A53D-1EAB-8540-9A4FE03B52F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74497" r="73013"/>
          <a:stretch>
            <a:fillRect/>
          </a:stretch>
        </p:blipFill>
        <p:spPr>
          <a:xfrm>
            <a:off x="0" y="4636164"/>
            <a:ext cx="1567543" cy="2221837"/>
          </a:xfrm>
          <a:prstGeom prst="rect">
            <a:avLst/>
          </a:prstGeom>
        </p:spPr>
      </p:pic>
      <p:pic>
        <p:nvPicPr>
          <p:cNvPr id="7" name="图片 6">
            <a:extLst>
              <a:ext uri="{FF2B5EF4-FFF2-40B4-BE49-F238E27FC236}">
                <a16:creationId xmlns:a16="http://schemas.microsoft.com/office/drawing/2014/main" id="{2D3342FC-B241-FB8A-695B-6BB232F341D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48887" b="57037"/>
          <a:stretch>
            <a:fillRect/>
          </a:stretch>
        </p:blipFill>
        <p:spPr>
          <a:xfrm rot="16200000" flipH="1">
            <a:off x="360227" y="-360229"/>
            <a:ext cx="2762973" cy="3483429"/>
          </a:xfrm>
          <a:prstGeom prst="rect">
            <a:avLst/>
          </a:prstGeom>
        </p:spPr>
      </p:pic>
      <p:pic>
        <p:nvPicPr>
          <p:cNvPr id="8" name="图片 7">
            <a:extLst>
              <a:ext uri="{FF2B5EF4-FFF2-40B4-BE49-F238E27FC236}">
                <a16:creationId xmlns:a16="http://schemas.microsoft.com/office/drawing/2014/main" id="{5E941425-7841-1977-ED8C-D0C1432B33C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48887" b="57037"/>
          <a:stretch>
            <a:fillRect/>
          </a:stretch>
        </p:blipFill>
        <p:spPr>
          <a:xfrm rot="16200000" flipV="1">
            <a:off x="9068799" y="3734799"/>
            <a:ext cx="2762973" cy="3483429"/>
          </a:xfrm>
          <a:prstGeom prst="rect">
            <a:avLst/>
          </a:prstGeom>
        </p:spPr>
      </p:pic>
      <p:pic>
        <p:nvPicPr>
          <p:cNvPr id="10" name="图片 9">
            <a:extLst>
              <a:ext uri="{FF2B5EF4-FFF2-40B4-BE49-F238E27FC236}">
                <a16:creationId xmlns:a16="http://schemas.microsoft.com/office/drawing/2014/main" id="{C382E8F4-AC0D-C23B-796D-BEC4C5610C4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80314" t="87196" r="5719" b="1799"/>
          <a:stretch>
            <a:fillRect/>
          </a:stretch>
        </p:blipFill>
        <p:spPr>
          <a:xfrm>
            <a:off x="10559143" y="2414720"/>
            <a:ext cx="870857" cy="1029197"/>
          </a:xfrm>
          <a:prstGeom prst="rect">
            <a:avLst/>
          </a:prstGeom>
        </p:spPr>
      </p:pic>
      <p:pic>
        <p:nvPicPr>
          <p:cNvPr id="11" name="图片 10">
            <a:extLst>
              <a:ext uri="{FF2B5EF4-FFF2-40B4-BE49-F238E27FC236}">
                <a16:creationId xmlns:a16="http://schemas.microsoft.com/office/drawing/2014/main" id="{32BC036E-3755-F753-E974-10BA43C50AFD}"/>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74497" r="73013"/>
          <a:stretch>
            <a:fillRect/>
          </a:stretch>
        </p:blipFill>
        <p:spPr>
          <a:xfrm flipH="1" flipV="1">
            <a:off x="10559143" y="-2"/>
            <a:ext cx="1632857" cy="2314413"/>
          </a:xfrm>
          <a:prstGeom prst="rect">
            <a:avLst/>
          </a:prstGeom>
        </p:spPr>
      </p:pic>
      <p:cxnSp>
        <p:nvCxnSpPr>
          <p:cNvPr id="19" name="直接连接符 18">
            <a:extLst>
              <a:ext uri="{FF2B5EF4-FFF2-40B4-BE49-F238E27FC236}">
                <a16:creationId xmlns:a16="http://schemas.microsoft.com/office/drawing/2014/main" id="{FB76403F-6E11-F12F-B727-916D5395E03C}"/>
              </a:ext>
            </a:extLst>
          </p:cNvPr>
          <p:cNvCxnSpPr/>
          <p:nvPr/>
        </p:nvCxnSpPr>
        <p:spPr>
          <a:xfrm>
            <a:off x="3483428" y="261258"/>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5B00AF4-40D0-2424-7E69-41018FDC1ADE}"/>
              </a:ext>
            </a:extLst>
          </p:cNvPr>
          <p:cNvCxnSpPr/>
          <p:nvPr/>
        </p:nvCxnSpPr>
        <p:spPr>
          <a:xfrm>
            <a:off x="1632856" y="6589485"/>
            <a:ext cx="7075715" cy="0"/>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8D3DF1A7-CBBC-1943-4227-AE5ABE2230AF}"/>
              </a:ext>
            </a:extLst>
          </p:cNvPr>
          <p:cNvCxnSpPr/>
          <p:nvPr/>
        </p:nvCxnSpPr>
        <p:spPr>
          <a:xfrm>
            <a:off x="301172" y="25835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374D2324-2FFC-6AAE-7BF7-6A2F4203877A}"/>
              </a:ext>
            </a:extLst>
          </p:cNvPr>
          <p:cNvCxnSpPr/>
          <p:nvPr/>
        </p:nvCxnSpPr>
        <p:spPr>
          <a:xfrm>
            <a:off x="11883571" y="1973944"/>
            <a:ext cx="0" cy="2328033"/>
          </a:xfrm>
          <a:prstGeom prst="line">
            <a:avLst/>
          </a:prstGeom>
          <a:ln w="28575">
            <a:solidFill>
              <a:srgbClr val="CDA6A3"/>
            </a:solidFill>
            <a:prstDash val="sysDash"/>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87A8277B-D6E8-3EAF-08B0-60CC9DF6A703}"/>
              </a:ext>
            </a:extLst>
          </p:cNvPr>
          <p:cNvSpPr/>
          <p:nvPr/>
        </p:nvSpPr>
        <p:spPr>
          <a:xfrm>
            <a:off x="3867231" y="1098660"/>
            <a:ext cx="4419790" cy="4419790"/>
          </a:xfrm>
          <a:prstGeom prst="ellipse">
            <a:avLst/>
          </a:prstGeom>
          <a:solidFill>
            <a:srgbClr val="BE90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71867E08-ED54-A315-6F68-0BEAF7440879}"/>
              </a:ext>
            </a:extLst>
          </p:cNvPr>
          <p:cNvSpPr/>
          <p:nvPr/>
        </p:nvSpPr>
        <p:spPr>
          <a:xfrm>
            <a:off x="3917126" y="1148555"/>
            <a:ext cx="4320000" cy="4320000"/>
          </a:xfrm>
          <a:prstGeom prst="ellipse">
            <a:avLst/>
          </a:prstGeom>
          <a:noFill/>
          <a:ln w="1905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a:extLst>
              <a:ext uri="{FF2B5EF4-FFF2-40B4-BE49-F238E27FC236}">
                <a16:creationId xmlns:a16="http://schemas.microsoft.com/office/drawing/2014/main" id="{BCC30B5C-7871-F001-937C-F9FBF372D626}"/>
              </a:ext>
            </a:extLst>
          </p:cNvPr>
          <p:cNvCxnSpPr/>
          <p:nvPr/>
        </p:nvCxnSpPr>
        <p:spPr>
          <a:xfrm flipH="1">
            <a:off x="7719132" y="472525"/>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C0986986-26AF-40D7-BE3A-1B02B27EE05A}"/>
              </a:ext>
            </a:extLst>
          </p:cNvPr>
          <p:cNvCxnSpPr/>
          <p:nvPr/>
        </p:nvCxnSpPr>
        <p:spPr>
          <a:xfrm flipH="1">
            <a:off x="7692676" y="1035744"/>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F61FC516-EBE9-88B5-97F2-C5EAB9022562}"/>
              </a:ext>
            </a:extLst>
          </p:cNvPr>
          <p:cNvCxnSpPr/>
          <p:nvPr/>
        </p:nvCxnSpPr>
        <p:spPr>
          <a:xfrm flipH="1">
            <a:off x="3641928" y="5136350"/>
            <a:ext cx="726312" cy="869487"/>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022CF3FC-40AE-F039-7746-8D49A0D2CECC}"/>
              </a:ext>
            </a:extLst>
          </p:cNvPr>
          <p:cNvCxnSpPr/>
          <p:nvPr/>
        </p:nvCxnSpPr>
        <p:spPr>
          <a:xfrm flipH="1">
            <a:off x="3615472" y="5699569"/>
            <a:ext cx="434546" cy="520209"/>
          </a:xfrm>
          <a:prstGeom prst="line">
            <a:avLst/>
          </a:prstGeom>
          <a:ln>
            <a:solidFill>
              <a:srgbClr val="B17974"/>
            </a:solidFil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384CF816-ACB0-2CAD-8C70-65DE53BCA4F5}"/>
              </a:ext>
            </a:extLst>
          </p:cNvPr>
          <p:cNvSpPr txBox="1"/>
          <p:nvPr/>
        </p:nvSpPr>
        <p:spPr>
          <a:xfrm>
            <a:off x="3517577" y="2674467"/>
            <a:ext cx="5551074" cy="1569660"/>
          </a:xfrm>
          <a:prstGeom prst="rect">
            <a:avLst/>
          </a:prstGeom>
          <a:noFill/>
        </p:spPr>
        <p:txBody>
          <a:bodyPr wrap="square" rtlCol="0">
            <a:spAutoFit/>
          </a:bodyPr>
          <a:lstStyle>
            <a:defPPr>
              <a:defRPr lang="zh-CN"/>
            </a:defPPr>
            <a:lvl1pPr algn="ctr">
              <a:defRPr sz="6000" b="1">
                <a:blipFill dpi="0" rotWithShape="1">
                  <a:blip r:embed="rId7"/>
                  <a:srcRect/>
                  <a:stretch>
                    <a:fillRect/>
                  </a:stretch>
                </a:blipFill>
              </a:defRPr>
            </a:lvl1pPr>
          </a:lstStyle>
          <a:p>
            <a:pPr lvl="1"/>
            <a:r>
              <a:rPr lang="en-GB" altLang="en-US" sz="2400" kern="0" dirty="0">
                <a:solidFill>
                  <a:schemeClr val="bg1"/>
                </a:solidFill>
                <a:latin typeface="Microsoft YaHei" panose="020B0503020204020204" pitchFamily="34" charset="-122"/>
                <a:ea typeface="Microsoft YaHei" panose="020B0503020204020204" pitchFamily="34" charset="-122"/>
              </a:rPr>
              <a:t>Compare plan and outcome. What went well? </a:t>
            </a:r>
          </a:p>
          <a:p>
            <a:pPr lvl="1"/>
            <a:r>
              <a:rPr lang="en-GB" altLang="en-US" sz="2400" kern="0" dirty="0">
                <a:solidFill>
                  <a:schemeClr val="bg1"/>
                </a:solidFill>
                <a:latin typeface="Microsoft YaHei" panose="020B0503020204020204" pitchFamily="34" charset="-122"/>
                <a:ea typeface="Microsoft YaHei" panose="020B0503020204020204" pitchFamily="34" charset="-122"/>
              </a:rPr>
              <a:t>What could have been done better? </a:t>
            </a:r>
          </a:p>
        </p:txBody>
      </p:sp>
      <p:sp>
        <p:nvSpPr>
          <p:cNvPr id="2" name="文本框 1">
            <a:extLst>
              <a:ext uri="{FF2B5EF4-FFF2-40B4-BE49-F238E27FC236}">
                <a16:creationId xmlns:a16="http://schemas.microsoft.com/office/drawing/2014/main" id="{DB838EA9-64CD-60D1-5CFF-FF934602A6D1}"/>
              </a:ext>
            </a:extLst>
          </p:cNvPr>
          <p:cNvSpPr txBox="1"/>
          <p:nvPr/>
        </p:nvSpPr>
        <p:spPr>
          <a:xfrm>
            <a:off x="5028563" y="1027374"/>
            <a:ext cx="1814752" cy="1569660"/>
          </a:xfrm>
          <a:prstGeom prst="rect">
            <a:avLst/>
          </a:prstGeom>
          <a:noFill/>
        </p:spPr>
        <p:txBody>
          <a:bodyPr wrap="square" rtlCol="0">
            <a:spAutoFit/>
          </a:bodyPr>
          <a:lstStyle/>
          <a:p>
            <a:pPr algn="ctr"/>
            <a:r>
              <a:rPr lang="en-US" altLang="zh-CN" sz="9600" dirty="0">
                <a:ln w="28575">
                  <a:noFill/>
                </a:ln>
                <a:solidFill>
                  <a:schemeClr val="bg1"/>
                </a:solidFill>
                <a:latin typeface="Road Rage" pitchFamily="50" charset="0"/>
                <a:ea typeface="微软雅黑" panose="020B0503020204020204" pitchFamily="34" charset="-122"/>
              </a:rPr>
              <a:t>o4</a:t>
            </a:r>
            <a:endParaRPr lang="zh-CN" altLang="en-US" sz="9600" dirty="0">
              <a:ln w="28575">
                <a:noFill/>
              </a:ln>
              <a:solidFill>
                <a:schemeClr val="bg1"/>
              </a:solidFill>
              <a:latin typeface="Road Rage" pitchFamily="50" charset="0"/>
              <a:ea typeface="微软雅黑" panose="020B0503020204020204" pitchFamily="34" charset="-122"/>
            </a:endParaRPr>
          </a:p>
        </p:txBody>
      </p:sp>
    </p:spTree>
    <p:extLst>
      <p:ext uri="{BB962C8B-B14F-4D97-AF65-F5344CB8AC3E}">
        <p14:creationId xmlns:p14="http://schemas.microsoft.com/office/powerpoint/2010/main" val="14964236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A92E6-A924-50CF-0715-BA491164668F}"/>
            </a:ext>
          </a:extLst>
        </p:cNvPr>
        <p:cNvGrpSpPr/>
        <p:nvPr/>
      </p:nvGrpSpPr>
      <p:grpSpPr>
        <a:xfrm>
          <a:off x="0" y="0"/>
          <a:ext cx="0" cy="0"/>
          <a:chOff x="0" y="0"/>
          <a:chExt cx="0" cy="0"/>
        </a:xfrm>
      </p:grpSpPr>
      <p:sp>
        <p:nvSpPr>
          <p:cNvPr id="23" name="矩形 22">
            <a:extLst>
              <a:ext uri="{FF2B5EF4-FFF2-40B4-BE49-F238E27FC236}">
                <a16:creationId xmlns:a16="http://schemas.microsoft.com/office/drawing/2014/main" id="{A5CEE429-6A3A-7C3B-6E26-F15700E8A7EC}"/>
              </a:ext>
            </a:extLst>
          </p:cNvPr>
          <p:cNvSpPr/>
          <p:nvPr/>
        </p:nvSpPr>
        <p:spPr>
          <a:xfrm>
            <a:off x="0" y="0"/>
            <a:ext cx="12192000" cy="95250"/>
          </a:xfrm>
          <a:prstGeom prst="rect">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97C8CF5E-AF40-72D3-9217-EC34A94F6535}"/>
              </a:ext>
            </a:extLst>
          </p:cNvPr>
          <p:cNvSpPr/>
          <p:nvPr/>
        </p:nvSpPr>
        <p:spPr>
          <a:xfrm>
            <a:off x="0" y="6762750"/>
            <a:ext cx="12192000" cy="95250"/>
          </a:xfrm>
          <a:prstGeom prst="rect">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A4314D70-5F58-D9CF-C294-F4CD13A7ACB7}"/>
              </a:ext>
            </a:extLst>
          </p:cNvPr>
          <p:cNvSpPr/>
          <p:nvPr/>
        </p:nvSpPr>
        <p:spPr>
          <a:xfrm>
            <a:off x="820965" y="481354"/>
            <a:ext cx="717550" cy="717550"/>
          </a:xfrm>
          <a:prstGeom prst="ellipse">
            <a:avLst/>
          </a:prstGeom>
          <a:solidFill>
            <a:srgbClr val="B179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30" name="文本框 29">
            <a:extLst>
              <a:ext uri="{FF2B5EF4-FFF2-40B4-BE49-F238E27FC236}">
                <a16:creationId xmlns:a16="http://schemas.microsoft.com/office/drawing/2014/main" id="{89502518-C288-E355-7375-652B06381263}"/>
              </a:ext>
            </a:extLst>
          </p:cNvPr>
          <p:cNvSpPr txBox="1"/>
          <p:nvPr/>
        </p:nvSpPr>
        <p:spPr>
          <a:xfrm>
            <a:off x="850562" y="609296"/>
            <a:ext cx="658356" cy="461665"/>
          </a:xfrm>
          <a:prstGeom prst="rect">
            <a:avLst/>
          </a:prstGeom>
          <a:noFill/>
        </p:spPr>
        <p:txBody>
          <a:bodyPr wrap="square" rtlCol="0">
            <a:spAutoFit/>
          </a:bodyPr>
          <a:lstStyle/>
          <a:p>
            <a:pPr algn="ctr"/>
            <a:r>
              <a:rPr lang="en-US" altLang="zh-CN" sz="2400" b="1" dirty="0">
                <a:ln w="28575">
                  <a:noFill/>
                </a:ln>
                <a:solidFill>
                  <a:schemeClr val="bg1"/>
                </a:solidFill>
                <a:latin typeface="微软雅黑" panose="020B0503020204020204" pitchFamily="34" charset="-122"/>
                <a:ea typeface="微软雅黑" panose="020B0503020204020204" pitchFamily="34" charset="-122"/>
              </a:rPr>
              <a:t>04</a:t>
            </a:r>
            <a:endParaRPr lang="zh-CN" altLang="en-US" sz="4000" b="1" dirty="0">
              <a:ln w="28575">
                <a:noFill/>
              </a:ln>
              <a:solidFill>
                <a:schemeClr val="bg1"/>
              </a:solidFill>
              <a:latin typeface="微软雅黑" panose="020B0503020204020204" pitchFamily="34" charset="-122"/>
              <a:ea typeface="微软雅黑" panose="020B0503020204020204" pitchFamily="34" charset="-122"/>
            </a:endParaRPr>
          </a:p>
        </p:txBody>
      </p:sp>
      <p:sp>
        <p:nvSpPr>
          <p:cNvPr id="38" name="矩形 37">
            <a:extLst>
              <a:ext uri="{FF2B5EF4-FFF2-40B4-BE49-F238E27FC236}">
                <a16:creationId xmlns:a16="http://schemas.microsoft.com/office/drawing/2014/main" id="{7B8A971E-42AC-74F5-2B97-DC49888E633F}"/>
              </a:ext>
            </a:extLst>
          </p:cNvPr>
          <p:cNvSpPr/>
          <p:nvPr/>
        </p:nvSpPr>
        <p:spPr>
          <a:xfrm>
            <a:off x="1606212" y="443254"/>
            <a:ext cx="1006109" cy="458908"/>
          </a:xfrm>
          <a:prstGeom prst="rect">
            <a:avLst/>
          </a:prstGeom>
        </p:spPr>
        <p:txBody>
          <a:bodyPr wrap="none">
            <a:spAutoFit/>
          </a:bodyPr>
          <a:lstStyle/>
          <a:p>
            <a:pPr>
              <a:lnSpc>
                <a:spcPct val="150000"/>
              </a:lnSpc>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RESULT</a:t>
            </a:r>
          </a:p>
        </p:txBody>
      </p:sp>
      <p:sp>
        <p:nvSpPr>
          <p:cNvPr id="39" name="文本框 38">
            <a:extLst>
              <a:ext uri="{FF2B5EF4-FFF2-40B4-BE49-F238E27FC236}">
                <a16:creationId xmlns:a16="http://schemas.microsoft.com/office/drawing/2014/main" id="{2B7A5470-CBEB-1140-6C2C-1D92F8DCCAD7}"/>
              </a:ext>
            </a:extLst>
          </p:cNvPr>
          <p:cNvSpPr txBox="1"/>
          <p:nvPr/>
        </p:nvSpPr>
        <p:spPr>
          <a:xfrm>
            <a:off x="1606212" y="881168"/>
            <a:ext cx="4243386" cy="276999"/>
          </a:xfrm>
          <a:prstGeom prst="rect">
            <a:avLst/>
          </a:prstGeom>
          <a:noFill/>
        </p:spPr>
        <p:txBody>
          <a:bodyPr wrap="square" rtlCol="0">
            <a:spAutoFit/>
          </a:bodyPr>
          <a:lstStyle>
            <a:defPPr>
              <a:defRPr lang="zh-CN"/>
            </a:defPPr>
            <a:lvl1pPr algn="ctr">
              <a:defRPr sz="6000" b="1">
                <a:blipFill dpi="0" rotWithShape="1">
                  <a:blip r:embed="rId3"/>
                  <a:srcRect/>
                  <a:stretch>
                    <a:fillRect/>
                  </a:stretch>
                </a:blipFill>
              </a:defRPr>
            </a:lvl1pPr>
          </a:lstStyle>
          <a:p>
            <a:pPr algn="l"/>
            <a:r>
              <a:rPr lang="en-US" altLang="zh-CN" sz="1200" b="0" dirty="0">
                <a:solidFill>
                  <a:schemeClr val="tx1">
                    <a:lumMod val="75000"/>
                    <a:lumOff val="25000"/>
                  </a:schemeClr>
                </a:solidFill>
                <a:latin typeface="微软雅黑" panose="020B0503020204020204" pitchFamily="34" charset="-122"/>
                <a:ea typeface="微软雅黑" panose="020B0503020204020204" pitchFamily="34" charset="-122"/>
              </a:rPr>
              <a:t>Plan &amp; </a:t>
            </a:r>
            <a:r>
              <a:rPr lang="en-US" altLang="zh-CN" sz="1200" b="0" dirty="0" err="1">
                <a:solidFill>
                  <a:schemeClr val="tx1">
                    <a:lumMod val="75000"/>
                    <a:lumOff val="25000"/>
                  </a:schemeClr>
                </a:solidFill>
                <a:latin typeface="微软雅黑" panose="020B0503020204020204" pitchFamily="34" charset="-122"/>
                <a:ea typeface="微软雅黑" panose="020B0503020204020204" pitchFamily="34" charset="-122"/>
              </a:rPr>
              <a:t>Otucome</a:t>
            </a:r>
            <a:endParaRPr lang="zh-CN" altLang="en-US" sz="1200" b="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5" name="图片 4" descr="图表, 折线图&#10;&#10;描述已自动生成">
            <a:extLst>
              <a:ext uri="{FF2B5EF4-FFF2-40B4-BE49-F238E27FC236}">
                <a16:creationId xmlns:a16="http://schemas.microsoft.com/office/drawing/2014/main" id="{D320B78B-6BD9-CB68-452B-8BDB8AD9FF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9800" y="1299089"/>
            <a:ext cx="7772400" cy="4800312"/>
          </a:xfrm>
          <a:prstGeom prst="rect">
            <a:avLst/>
          </a:prstGeom>
        </p:spPr>
      </p:pic>
    </p:spTree>
    <p:extLst>
      <p:ext uri="{BB962C8B-B14F-4D97-AF65-F5344CB8AC3E}">
        <p14:creationId xmlns:p14="http://schemas.microsoft.com/office/powerpoint/2010/main" val="400826017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116</TotalTime>
  <Words>1461</Words>
  <Application>Microsoft Office PowerPoint</Application>
  <PresentationFormat>Widescreen</PresentationFormat>
  <Paragraphs>130</Paragraphs>
  <Slides>12</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等线</vt:lpstr>
      <vt:lpstr>微软雅黑</vt:lpstr>
      <vt:lpstr>微软雅黑</vt:lpstr>
      <vt:lpstr>微软雅黑 Light</vt:lpstr>
      <vt:lpstr>Arial</vt:lpstr>
      <vt:lpstr>Calibri</vt:lpstr>
      <vt:lpstr>Calibri Light</vt:lpstr>
      <vt:lpstr>Road Rage</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WWW</dc:creator>
  <cp:lastModifiedBy>Joshika Malai Magal</cp:lastModifiedBy>
  <cp:revision>15</cp:revision>
  <dcterms:created xsi:type="dcterms:W3CDTF">2017-09-05T04:54:00Z</dcterms:created>
  <dcterms:modified xsi:type="dcterms:W3CDTF">2024-11-07T10:45:53Z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2052-10.1.0.6749</vt:lpwstr>
  </property>
</Properties>
</file>

<file path=docProps/thumbnail.jpeg>
</file>